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1" r:id="rId6"/>
    <p:sldId id="260" r:id="rId7"/>
    <p:sldId id="262" r:id="rId8"/>
    <p:sldId id="263" r:id="rId9"/>
    <p:sldId id="283" r:id="rId10"/>
    <p:sldId id="264" r:id="rId11"/>
    <p:sldId id="265" r:id="rId12"/>
    <p:sldId id="268" r:id="rId13"/>
    <p:sldId id="266" r:id="rId14"/>
    <p:sldId id="267"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sorterViewPr>
    <p:cViewPr>
      <p:scale>
        <a:sx n="100" d="100"/>
        <a:sy n="100" d="100"/>
      </p:scale>
      <p:origin x="0" y="3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8CB5AEAE-3ACB-4962-BDEC-869E2B9FBBEB}" type="datetimeFigureOut">
              <a:rPr lang="en-US" smtClean="0"/>
              <a:t>8/27/2013</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D85200B3-8BAB-43D1-8326-17EA914CB3B5}"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B5AEAE-3ACB-4962-BDEC-869E2B9FBBEB}" type="datetimeFigureOut">
              <a:rPr lang="en-US" smtClean="0"/>
              <a:t>8/27/2013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200B3-8BAB-43D1-8326-17EA914CB3B5}" type="slidenum">
              <a:rPr lang="en-US" smtClean="0"/>
              <a:t>‹#›</a:t>
            </a:fld>
            <a:endParaRPr lang="en-US"/>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B5AEAE-3ACB-4962-BDEC-869E2B9FBBEB}" type="datetimeFigureOut">
              <a:rPr lang="en-US" smtClean="0"/>
              <a:t>8/27/2013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200B3-8BAB-43D1-8326-17EA914CB3B5}" type="slidenum">
              <a:rPr lang="en-US" smtClean="0"/>
              <a:t>‹#›</a:t>
            </a:fld>
            <a:endParaRPr lang="en-US"/>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B5AEAE-3ACB-4962-BDEC-869E2B9FBBEB}" type="datetimeFigureOut">
              <a:rPr lang="en-US" smtClean="0"/>
              <a:t>8/27/2013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200B3-8BAB-43D1-8326-17EA914CB3B5}" type="slidenum">
              <a:rPr lang="en-US" smtClean="0"/>
              <a:t>‹#›</a:t>
            </a:fld>
            <a:endParaRPr lang="en-US"/>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B5AEAE-3ACB-4962-BDEC-869E2B9FBBEB}" type="datetimeFigureOut">
              <a:rPr lang="en-US" smtClean="0"/>
              <a:t>8/27/2013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200B3-8BAB-43D1-8326-17EA914CB3B5}" type="slidenum">
              <a:rPr lang="en-US" smtClean="0"/>
              <a:t>‹#›</a:t>
            </a:fld>
            <a:endParaRPr lang="en-US"/>
          </a:p>
        </p:txBody>
      </p:sp>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CB5AEAE-3ACB-4962-BDEC-869E2B9FBBEB}" type="datetimeFigureOut">
              <a:rPr lang="en-US" smtClean="0"/>
              <a:t>8/27/2013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200B3-8BAB-43D1-8326-17EA914CB3B5}"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B5AEAE-3ACB-4962-BDEC-869E2B9FBBEB}" type="datetimeFigureOut">
              <a:rPr lang="en-US" smtClean="0"/>
              <a:t>8/27/2013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5200B3-8BAB-43D1-8326-17EA914CB3B5}" type="slidenum">
              <a:rPr lang="en-US" smtClean="0"/>
              <a:t>‹#›</a:t>
            </a:fld>
            <a:endParaRPr lang="en-US"/>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B5AEAE-3ACB-4962-BDEC-869E2B9FBBEB}" type="datetimeFigureOut">
              <a:rPr lang="en-US" smtClean="0"/>
              <a:t>8/27/2013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5200B3-8BAB-43D1-8326-17EA914CB3B5}" type="slidenum">
              <a:rPr lang="en-US" smtClean="0"/>
              <a:t>‹#›</a:t>
            </a:fld>
            <a:endParaRPr lang="en-US"/>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AEAE-3ACB-4962-BDEC-869E2B9FBBEB}" type="datetimeFigureOut">
              <a:rPr lang="en-US" smtClean="0"/>
              <a:t>8/27/2013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5200B3-8BAB-43D1-8326-17EA914CB3B5}" type="slidenum">
              <a:rPr lang="en-US" smtClean="0"/>
              <a:t>‹#›</a:t>
            </a:fld>
            <a:endParaRPr lang="en-US"/>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CB5AEAE-3ACB-4962-BDEC-869E2B9FBBEB}" type="datetimeFigureOut">
              <a:rPr lang="en-US" smtClean="0"/>
              <a:t>8/27/2013</a:t>
            </a:fld>
            <a:endParaRPr lang="en-US"/>
          </a:p>
        </p:txBody>
      </p:sp>
      <p:sp>
        <p:nvSpPr>
          <p:cNvPr id="7" name="Slide Number Placeholder 6"/>
          <p:cNvSpPr>
            <a:spLocks noGrp="1"/>
          </p:cNvSpPr>
          <p:nvPr>
            <p:ph type="sldNum" sz="quarter" idx="12"/>
          </p:nvPr>
        </p:nvSpPr>
        <p:spPr/>
        <p:txBody>
          <a:bodyPr/>
          <a:lstStyle/>
          <a:p>
            <a:fld id="{D85200B3-8BAB-43D1-8326-17EA914CB3B5}"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B5AEAE-3ACB-4962-BDEC-869E2B9FBBEB}" type="datetimeFigureOut">
              <a:rPr lang="en-US" smtClean="0"/>
              <a:t>8/27/2013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D85200B3-8BAB-43D1-8326-17EA914CB3B5}" type="slidenum">
              <a:rPr lang="en-US" smtClean="0"/>
              <a:t>‹#›</a:t>
            </a:fld>
            <a:endParaRPr lang="en-US"/>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8CB5AEAE-3ACB-4962-BDEC-869E2B9FBBEB}" type="datetimeFigureOut">
              <a:rPr lang="en-US" smtClean="0"/>
              <a:t>8/27/2013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D85200B3-8BAB-43D1-8326-17EA914CB3B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pull/>
  </p:transition>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hyperlink" Target="http://studyjams.scholastic.com/studyjams/jams/science/scientific-inquiry/scientific-methods.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is Science?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419600"/>
            <a:ext cx="3400425" cy="1585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7474917"/>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609600" y="3771369"/>
            <a:ext cx="8001000" cy="2002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6"/>
          <p:cNvSpPr>
            <a:spLocks noGrp="1"/>
          </p:cNvSpPr>
          <p:nvPr>
            <p:ph type="title"/>
          </p:nvPr>
        </p:nvSpPr>
        <p:spPr>
          <a:xfrm>
            <a:off x="1066800" y="609600"/>
            <a:ext cx="7024744" cy="1143000"/>
          </a:xfrm>
        </p:spPr>
        <p:txBody>
          <a:bodyPr>
            <a:normAutofit fontScale="90000"/>
          </a:bodyPr>
          <a:lstStyle/>
          <a:p>
            <a:r>
              <a:rPr lang="en-US" dirty="0"/>
              <a:t>Observing and Asking Questions </a:t>
            </a:r>
          </a:p>
        </p:txBody>
      </p:sp>
      <p:sp>
        <p:nvSpPr>
          <p:cNvPr id="8" name="Content Placeholder 7"/>
          <p:cNvSpPr>
            <a:spLocks noGrp="1"/>
          </p:cNvSpPr>
          <p:nvPr>
            <p:ph idx="1"/>
          </p:nvPr>
        </p:nvSpPr>
        <p:spPr>
          <a:xfrm>
            <a:off x="990600" y="1752600"/>
            <a:ext cx="6777317" cy="3508977"/>
          </a:xfrm>
        </p:spPr>
        <p:txBody>
          <a:bodyPr/>
          <a:lstStyle/>
          <a:p>
            <a:r>
              <a:rPr lang="en-US" dirty="0"/>
              <a:t>Scientific investigations begin with </a:t>
            </a:r>
            <a:r>
              <a:rPr lang="en-US" b="1" dirty="0"/>
              <a:t>observation,</a:t>
            </a:r>
            <a:r>
              <a:rPr lang="en-US" dirty="0"/>
              <a:t> the act of noticing and describing events or processes in a careful, orderly way. </a:t>
            </a:r>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1591751999"/>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868636"/>
            <a:ext cx="7424057" cy="185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066800" y="609600"/>
            <a:ext cx="7024744" cy="1143000"/>
          </a:xfrm>
        </p:spPr>
        <p:txBody>
          <a:bodyPr>
            <a:normAutofit fontScale="90000"/>
          </a:bodyPr>
          <a:lstStyle/>
          <a:p>
            <a:r>
              <a:rPr lang="en-US" dirty="0"/>
              <a:t>Inferring and Forming a Hypothesis </a:t>
            </a:r>
          </a:p>
        </p:txBody>
      </p:sp>
      <p:sp>
        <p:nvSpPr>
          <p:cNvPr id="3" name="Content Placeholder 2"/>
          <p:cNvSpPr>
            <a:spLocks noGrp="1"/>
          </p:cNvSpPr>
          <p:nvPr>
            <p:ph idx="1"/>
          </p:nvPr>
        </p:nvSpPr>
        <p:spPr>
          <a:xfrm>
            <a:off x="914400" y="1752600"/>
            <a:ext cx="6777317" cy="3508977"/>
          </a:xfrm>
        </p:spPr>
        <p:txBody>
          <a:bodyPr>
            <a:normAutofit lnSpcReduction="10000"/>
          </a:bodyPr>
          <a:lstStyle/>
          <a:p>
            <a:r>
              <a:rPr lang="en-US" dirty="0"/>
              <a:t>After posing questions, scientists use further observations to make </a:t>
            </a:r>
            <a:r>
              <a:rPr lang="en-US" b="1" dirty="0"/>
              <a:t>inferences</a:t>
            </a:r>
            <a:r>
              <a:rPr lang="en-US" dirty="0"/>
              <a:t>, or logical </a:t>
            </a:r>
            <a:r>
              <a:rPr lang="en-US" dirty="0" smtClean="0"/>
              <a:t>interpretations </a:t>
            </a:r>
            <a:r>
              <a:rPr lang="en-US" dirty="0"/>
              <a:t>based on what is already known. </a:t>
            </a:r>
          </a:p>
          <a:p>
            <a:endParaRPr lang="en-US" dirty="0"/>
          </a:p>
          <a:p>
            <a:r>
              <a:rPr lang="en-US" b="1" dirty="0" smtClean="0"/>
              <a:t>Inference</a:t>
            </a:r>
            <a:r>
              <a:rPr lang="en-US" dirty="0" smtClean="0"/>
              <a:t> </a:t>
            </a:r>
            <a:r>
              <a:rPr lang="en-US" dirty="0"/>
              <a:t>can lead to a </a:t>
            </a:r>
            <a:r>
              <a:rPr lang="en-US" b="1" dirty="0"/>
              <a:t>hypothesis,</a:t>
            </a:r>
            <a:r>
              <a:rPr lang="en-US" dirty="0"/>
              <a:t> or a scientific </a:t>
            </a:r>
            <a:r>
              <a:rPr lang="en-US" dirty="0" smtClean="0"/>
              <a:t>(logical) explanation </a:t>
            </a:r>
            <a:r>
              <a:rPr lang="en-US" dirty="0"/>
              <a:t>for a set of observations that can be tested in ways that support or reject it. </a:t>
            </a:r>
          </a:p>
          <a:p>
            <a:endParaRPr lang="en-US" dirty="0"/>
          </a:p>
        </p:txBody>
      </p:sp>
    </p:spTree>
    <p:extLst>
      <p:ext uri="{BB962C8B-B14F-4D97-AF65-F5344CB8AC3E}">
        <p14:creationId xmlns:p14="http://schemas.microsoft.com/office/powerpoint/2010/main" val="540336253"/>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Inferring and Forming a Hypothesis </a:t>
            </a:r>
          </a:p>
        </p:txBody>
      </p:sp>
      <p:sp>
        <p:nvSpPr>
          <p:cNvPr id="3" name="Content Placeholder 2"/>
          <p:cNvSpPr>
            <a:spLocks noGrp="1"/>
          </p:cNvSpPr>
          <p:nvPr>
            <p:ph idx="1"/>
          </p:nvPr>
        </p:nvSpPr>
        <p:spPr/>
        <p:txBody>
          <a:bodyPr/>
          <a:lstStyle/>
          <a:p>
            <a:r>
              <a:rPr lang="en-US" sz="3200" dirty="0"/>
              <a:t>DO NOT SAY THAT AN HYPOTHESIS IS AN EDUCATED GUESS!!!!!</a:t>
            </a:r>
          </a:p>
          <a:p>
            <a:endParaRPr lang="en-US"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3505200"/>
            <a:ext cx="2683747"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346144"/>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Inferring and Forming a Hypothesis </a:t>
            </a:r>
          </a:p>
        </p:txBody>
      </p:sp>
      <p:sp>
        <p:nvSpPr>
          <p:cNvPr id="3" name="Content Placeholder 2"/>
          <p:cNvSpPr>
            <a:spLocks noGrp="1"/>
          </p:cNvSpPr>
          <p:nvPr>
            <p:ph idx="1"/>
          </p:nvPr>
        </p:nvSpPr>
        <p:spPr/>
        <p:txBody>
          <a:bodyPr/>
          <a:lstStyle/>
          <a:p>
            <a:r>
              <a:rPr lang="en-US" dirty="0"/>
              <a:t>For example, researchers inferred that something limits grass growth in some places. Based on their knowledge of salt marshes, they </a:t>
            </a:r>
            <a:r>
              <a:rPr lang="en-US" b="1" dirty="0"/>
              <a:t>hypothesized</a:t>
            </a:r>
            <a:r>
              <a:rPr lang="en-US" dirty="0"/>
              <a:t> that marsh grass growth is limited by available nitrogen.</a:t>
            </a:r>
          </a:p>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572000"/>
            <a:ext cx="7269480" cy="1817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3110997"/>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024744" cy="1143000"/>
          </a:xfrm>
        </p:spPr>
        <p:txBody>
          <a:bodyPr>
            <a:normAutofit fontScale="90000"/>
          </a:bodyPr>
          <a:lstStyle/>
          <a:p>
            <a:r>
              <a:rPr lang="en-US" dirty="0"/>
              <a:t>Designing Controlled Experiments </a:t>
            </a:r>
          </a:p>
        </p:txBody>
      </p:sp>
      <p:sp>
        <p:nvSpPr>
          <p:cNvPr id="4" name="Content Placeholder 3"/>
          <p:cNvSpPr>
            <a:spLocks noGrp="1"/>
          </p:cNvSpPr>
          <p:nvPr>
            <p:ph sz="quarter" idx="13"/>
          </p:nvPr>
        </p:nvSpPr>
        <p:spPr>
          <a:xfrm>
            <a:off x="990600" y="1905000"/>
            <a:ext cx="3419856" cy="4572000"/>
          </a:xfrm>
        </p:spPr>
        <p:txBody>
          <a:bodyPr>
            <a:normAutofit fontScale="92500"/>
          </a:bodyPr>
          <a:lstStyle/>
          <a:p>
            <a:r>
              <a:rPr lang="en-US" dirty="0"/>
              <a:t>Testing a scientific hypothesis often involves designing an </a:t>
            </a:r>
            <a:r>
              <a:rPr lang="en-US" b="1" dirty="0"/>
              <a:t>experiment</a:t>
            </a:r>
            <a:r>
              <a:rPr lang="en-US" dirty="0"/>
              <a:t> that keeps track of various factors that can change, or </a:t>
            </a:r>
            <a:r>
              <a:rPr lang="en-US" b="1" dirty="0"/>
              <a:t>variables</a:t>
            </a:r>
            <a:r>
              <a:rPr lang="en-US" dirty="0"/>
              <a:t>. Examples of variables include temperature, light, time, and availability of nutrients.</a:t>
            </a:r>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286000"/>
            <a:ext cx="3874924"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6019283"/>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Designing Controlled Experiments </a:t>
            </a:r>
          </a:p>
        </p:txBody>
      </p:sp>
      <p:sp>
        <p:nvSpPr>
          <p:cNvPr id="3" name="Content Placeholder 2"/>
          <p:cNvSpPr>
            <a:spLocks noGrp="1"/>
          </p:cNvSpPr>
          <p:nvPr>
            <p:ph sz="quarter" idx="13"/>
          </p:nvPr>
        </p:nvSpPr>
        <p:spPr/>
        <p:txBody>
          <a:bodyPr>
            <a:normAutofit fontScale="92500" lnSpcReduction="20000"/>
          </a:bodyPr>
          <a:lstStyle/>
          <a:p>
            <a:r>
              <a:rPr lang="en-US" dirty="0"/>
              <a:t>Whenever possible, a </a:t>
            </a:r>
            <a:r>
              <a:rPr lang="en-US" b="1" dirty="0"/>
              <a:t>hypothesis</a:t>
            </a:r>
            <a:r>
              <a:rPr lang="en-US" dirty="0"/>
              <a:t> should be tested by an </a:t>
            </a:r>
            <a:r>
              <a:rPr lang="en-US" b="1" dirty="0"/>
              <a:t>experiment</a:t>
            </a:r>
            <a:r>
              <a:rPr lang="en-US" dirty="0"/>
              <a:t> in which only </a:t>
            </a:r>
            <a:r>
              <a:rPr lang="en-US" b="1" dirty="0"/>
              <a:t>one variable </a:t>
            </a:r>
            <a:r>
              <a:rPr lang="en-US" dirty="0"/>
              <a:t>is changed. All other variables should be kept unchanged, or </a:t>
            </a:r>
            <a:r>
              <a:rPr lang="en-US" b="1" dirty="0"/>
              <a:t>controlled.</a:t>
            </a:r>
            <a:r>
              <a:rPr lang="en-US" dirty="0"/>
              <a:t> This type of experiment is called a </a:t>
            </a:r>
            <a:r>
              <a:rPr lang="en-US" b="1" u="sng" dirty="0"/>
              <a:t>controlled experiment</a:t>
            </a:r>
            <a:r>
              <a:rPr lang="en-US" dirty="0"/>
              <a:t>. </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438400"/>
            <a:ext cx="4198619" cy="262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6190579"/>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1143000"/>
          </a:xfrm>
        </p:spPr>
        <p:txBody>
          <a:bodyPr/>
          <a:lstStyle/>
          <a:p>
            <a:r>
              <a:rPr lang="en-US" dirty="0"/>
              <a:t>Controlling Variables </a:t>
            </a:r>
          </a:p>
        </p:txBody>
      </p:sp>
      <p:sp>
        <p:nvSpPr>
          <p:cNvPr id="3" name="Content Placeholder 2"/>
          <p:cNvSpPr>
            <a:spLocks noGrp="1"/>
          </p:cNvSpPr>
          <p:nvPr>
            <p:ph sz="quarter" idx="13"/>
          </p:nvPr>
        </p:nvSpPr>
        <p:spPr>
          <a:xfrm>
            <a:off x="685800" y="2187321"/>
            <a:ext cx="3419856" cy="3493008"/>
          </a:xfrm>
        </p:spPr>
        <p:txBody>
          <a:bodyPr>
            <a:normAutofit fontScale="92500" lnSpcReduction="10000"/>
          </a:bodyPr>
          <a:lstStyle/>
          <a:p>
            <a:r>
              <a:rPr lang="en-US" dirty="0"/>
              <a:t>It is important to </a:t>
            </a:r>
            <a:r>
              <a:rPr lang="en-US" b="1" dirty="0"/>
              <a:t>control variables </a:t>
            </a:r>
            <a:r>
              <a:rPr lang="en-US" dirty="0"/>
              <a:t>because if several variables are changed in the experiment, researchers can’t easily tell which variable is responsible for any results they observe. </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4114800"/>
            <a:ext cx="47625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0911" y="1905000"/>
            <a:ext cx="283307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831905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anim calcmode="lin" valueType="num">
                                      <p:cBhvr>
                                        <p:cTn id="8" dur="1000" fill="hold"/>
                                        <p:tgtEl>
                                          <p:spTgt spid="2051"/>
                                        </p:tgtEl>
                                        <p:attrNameLst>
                                          <p:attrName>ppt_x</p:attrName>
                                        </p:attrNameLst>
                                      </p:cBhvr>
                                      <p:tavLst>
                                        <p:tav tm="0">
                                          <p:val>
                                            <p:strVal val="#ppt_x"/>
                                          </p:val>
                                        </p:tav>
                                        <p:tav tm="100000">
                                          <p:val>
                                            <p:strVal val="#ppt_x"/>
                                          </p:val>
                                        </p:tav>
                                      </p:tavLst>
                                    </p:anim>
                                    <p:anim calcmode="lin" valueType="num">
                                      <p:cBhvr>
                                        <p:cTn id="9"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024744" cy="1143000"/>
          </a:xfrm>
        </p:spPr>
        <p:txBody>
          <a:bodyPr/>
          <a:lstStyle/>
          <a:p>
            <a:r>
              <a:rPr lang="en-US" dirty="0"/>
              <a:t>Controlling Variables </a:t>
            </a:r>
          </a:p>
        </p:txBody>
      </p:sp>
      <p:sp>
        <p:nvSpPr>
          <p:cNvPr id="3" name="Content Placeholder 2"/>
          <p:cNvSpPr>
            <a:spLocks noGrp="1"/>
          </p:cNvSpPr>
          <p:nvPr>
            <p:ph sz="quarter" idx="13"/>
          </p:nvPr>
        </p:nvSpPr>
        <p:spPr>
          <a:xfrm>
            <a:off x="762000" y="1828800"/>
            <a:ext cx="3419856" cy="4648200"/>
          </a:xfrm>
        </p:spPr>
        <p:txBody>
          <a:bodyPr>
            <a:normAutofit fontScale="92500" lnSpcReduction="20000"/>
          </a:bodyPr>
          <a:lstStyle/>
          <a:p>
            <a:r>
              <a:rPr lang="en-US" dirty="0"/>
              <a:t>The </a:t>
            </a:r>
            <a:r>
              <a:rPr lang="en-US" b="1" dirty="0"/>
              <a:t>variable</a:t>
            </a:r>
            <a:r>
              <a:rPr lang="en-US" dirty="0"/>
              <a:t> that is deliberately changed is called the </a:t>
            </a:r>
            <a:r>
              <a:rPr lang="en-US" b="1" dirty="0"/>
              <a:t>independent variable </a:t>
            </a:r>
            <a:r>
              <a:rPr lang="en-US" dirty="0"/>
              <a:t>(also called the manipulated variable).</a:t>
            </a:r>
          </a:p>
          <a:p>
            <a:endParaRPr lang="en-US" dirty="0"/>
          </a:p>
          <a:p>
            <a:r>
              <a:rPr lang="en-US" dirty="0" smtClean="0"/>
              <a:t>The </a:t>
            </a:r>
            <a:r>
              <a:rPr lang="en-US" b="1" dirty="0"/>
              <a:t>variable</a:t>
            </a:r>
            <a:r>
              <a:rPr lang="en-US" dirty="0"/>
              <a:t> that is observed and that changes in response to the independent variable is called the </a:t>
            </a:r>
            <a:r>
              <a:rPr lang="en-US" b="1" dirty="0"/>
              <a:t>dependent variable </a:t>
            </a:r>
            <a:r>
              <a:rPr lang="en-US" dirty="0"/>
              <a:t>(also called the responding variable).</a:t>
            </a:r>
          </a:p>
          <a:p>
            <a:endParaRPr lang="en-US" dirty="0"/>
          </a:p>
        </p:txBody>
      </p:sp>
      <p:sp>
        <p:nvSpPr>
          <p:cNvPr id="4" name="Content Placeholder 3"/>
          <p:cNvSpPr>
            <a:spLocks noGrp="1"/>
          </p:cNvSpPr>
          <p:nvPr>
            <p:ph sz="quarter" idx="14"/>
          </p:nvPr>
        </p:nvSpPr>
        <p:spPr/>
        <p:txBody>
          <a:bodyPr/>
          <a:lstStyle/>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3276600"/>
            <a:ext cx="4247644" cy="312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6503" y="1257574"/>
            <a:ext cx="3729038" cy="1913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012451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1000"/>
                                        <p:tgtEl>
                                          <p:spTgt spid="3074"/>
                                        </p:tgtEl>
                                      </p:cBhvr>
                                    </p:animEffect>
                                    <p:anim calcmode="lin" valueType="num">
                                      <p:cBhvr>
                                        <p:cTn id="15" dur="1000" fill="hold"/>
                                        <p:tgtEl>
                                          <p:spTgt spid="3074"/>
                                        </p:tgtEl>
                                        <p:attrNameLst>
                                          <p:attrName>ppt_x</p:attrName>
                                        </p:attrNameLst>
                                      </p:cBhvr>
                                      <p:tavLst>
                                        <p:tav tm="0">
                                          <p:val>
                                            <p:strVal val="#ppt_x"/>
                                          </p:val>
                                        </p:tav>
                                        <p:tav tm="100000">
                                          <p:val>
                                            <p:strVal val="#ppt_x"/>
                                          </p:val>
                                        </p:tav>
                                      </p:tavLst>
                                    </p:anim>
                                    <p:anim calcmode="lin" valueType="num">
                                      <p:cBhvr>
                                        <p:cTn id="16"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024744" cy="1143000"/>
          </a:xfrm>
        </p:spPr>
        <p:txBody>
          <a:bodyPr>
            <a:normAutofit fontScale="90000"/>
          </a:bodyPr>
          <a:lstStyle/>
          <a:p>
            <a:r>
              <a:rPr lang="en-US" dirty="0"/>
              <a:t>Control and Experimental Groups </a:t>
            </a:r>
          </a:p>
        </p:txBody>
      </p:sp>
      <p:sp>
        <p:nvSpPr>
          <p:cNvPr id="3" name="Content Placeholder 2"/>
          <p:cNvSpPr>
            <a:spLocks noGrp="1"/>
          </p:cNvSpPr>
          <p:nvPr>
            <p:ph sz="quarter" idx="13"/>
          </p:nvPr>
        </p:nvSpPr>
        <p:spPr>
          <a:xfrm>
            <a:off x="990600" y="1828800"/>
            <a:ext cx="3419856" cy="4572000"/>
          </a:xfrm>
        </p:spPr>
        <p:txBody>
          <a:bodyPr>
            <a:normAutofit fontScale="77500" lnSpcReduction="20000"/>
          </a:bodyPr>
          <a:lstStyle/>
          <a:p>
            <a:r>
              <a:rPr lang="en-US" dirty="0"/>
              <a:t>Typically, an experiment is divided into </a:t>
            </a:r>
            <a:r>
              <a:rPr lang="en-US" b="1" dirty="0"/>
              <a:t>control and experimental groups. </a:t>
            </a:r>
          </a:p>
          <a:p>
            <a:endParaRPr lang="en-US" dirty="0"/>
          </a:p>
          <a:p>
            <a:r>
              <a:rPr lang="en-US" dirty="0" smtClean="0"/>
              <a:t>A </a:t>
            </a:r>
            <a:r>
              <a:rPr lang="en-US" b="1" dirty="0"/>
              <a:t>control group </a:t>
            </a:r>
            <a:r>
              <a:rPr lang="en-US" dirty="0"/>
              <a:t>is exposed to the same conditions as the </a:t>
            </a:r>
            <a:r>
              <a:rPr lang="en-US" b="1" dirty="0"/>
              <a:t>experimental group </a:t>
            </a:r>
            <a:r>
              <a:rPr lang="en-US" dirty="0"/>
              <a:t>except for one independent variable. </a:t>
            </a:r>
          </a:p>
          <a:p>
            <a:endParaRPr lang="en-US" dirty="0"/>
          </a:p>
          <a:p>
            <a:r>
              <a:rPr lang="en-US" dirty="0" smtClean="0"/>
              <a:t>Scientists </a:t>
            </a:r>
            <a:r>
              <a:rPr lang="en-US" dirty="0"/>
              <a:t>set up several sets of control and experimental groups to try to reproduce or </a:t>
            </a:r>
            <a:r>
              <a:rPr lang="en-US" b="1" dirty="0"/>
              <a:t>replicate their observations.</a:t>
            </a:r>
          </a:p>
          <a:p>
            <a:endParaRPr lang="en-US" dirty="0"/>
          </a:p>
        </p:txBody>
      </p:sp>
      <p:sp>
        <p:nvSpPr>
          <p:cNvPr id="4" name="Content Placeholder 3"/>
          <p:cNvSpPr>
            <a:spLocks noGrp="1"/>
          </p:cNvSpPr>
          <p:nvPr>
            <p:ph sz="quarter" idx="14"/>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447800"/>
            <a:ext cx="425767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5247705"/>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024744" cy="1143000"/>
          </a:xfrm>
        </p:spPr>
        <p:txBody>
          <a:bodyPr>
            <a:normAutofit fontScale="90000"/>
          </a:bodyPr>
          <a:lstStyle/>
          <a:p>
            <a:r>
              <a:rPr lang="en-US" dirty="0"/>
              <a:t>Designing Controlled Experiments </a:t>
            </a:r>
          </a:p>
        </p:txBody>
      </p:sp>
      <p:sp>
        <p:nvSpPr>
          <p:cNvPr id="3" name="Content Placeholder 2"/>
          <p:cNvSpPr>
            <a:spLocks noGrp="1"/>
          </p:cNvSpPr>
          <p:nvPr>
            <p:ph idx="1"/>
          </p:nvPr>
        </p:nvSpPr>
        <p:spPr>
          <a:xfrm>
            <a:off x="990600" y="1828800"/>
            <a:ext cx="6777317" cy="3508977"/>
          </a:xfrm>
        </p:spPr>
        <p:txBody>
          <a:bodyPr>
            <a:normAutofit/>
          </a:bodyPr>
          <a:lstStyle/>
          <a:p>
            <a:r>
              <a:rPr lang="en-US" dirty="0"/>
              <a:t>For example, the researchers selected similar plots of marsh grass. All plots had similar plant density, soil type, input of freshwater, and height above average tide level. </a:t>
            </a:r>
            <a:r>
              <a:rPr lang="en-US" b="1" dirty="0"/>
              <a:t>The plots were divided into control and experimental groups. </a:t>
            </a:r>
          </a:p>
          <a:p>
            <a:endParaRPr lang="en-US" dirty="0"/>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43400"/>
            <a:ext cx="9144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0995443"/>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1143000"/>
          </a:xfrm>
        </p:spPr>
        <p:txBody>
          <a:bodyPr>
            <a:normAutofit fontScale="90000"/>
          </a:bodyPr>
          <a:lstStyle/>
          <a:p>
            <a:r>
              <a:rPr lang="en-US" dirty="0"/>
              <a:t>Science as a Way of Knowing </a:t>
            </a:r>
          </a:p>
        </p:txBody>
      </p:sp>
      <p:sp>
        <p:nvSpPr>
          <p:cNvPr id="3" name="Content Placeholder 2"/>
          <p:cNvSpPr>
            <a:spLocks noGrp="1"/>
          </p:cNvSpPr>
          <p:nvPr>
            <p:ph sz="quarter" idx="13"/>
          </p:nvPr>
        </p:nvSpPr>
        <p:spPr>
          <a:xfrm>
            <a:off x="990600" y="1828800"/>
            <a:ext cx="3419856" cy="4572000"/>
          </a:xfrm>
        </p:spPr>
        <p:txBody>
          <a:bodyPr>
            <a:normAutofit fontScale="85000" lnSpcReduction="20000"/>
          </a:bodyPr>
          <a:lstStyle/>
          <a:p>
            <a:r>
              <a:rPr lang="en-US" b="1" dirty="0"/>
              <a:t>Science</a:t>
            </a:r>
            <a:r>
              <a:rPr lang="en-US" dirty="0"/>
              <a:t> is an organized way of gathering and analyzing evidence about the natural world. </a:t>
            </a:r>
          </a:p>
          <a:p>
            <a:endParaRPr lang="en-US" dirty="0"/>
          </a:p>
          <a:p>
            <a:r>
              <a:rPr lang="en-US" dirty="0" smtClean="0"/>
              <a:t>For </a:t>
            </a:r>
            <a:r>
              <a:rPr lang="en-US" dirty="0"/>
              <a:t>example, researchers can use </a:t>
            </a:r>
            <a:r>
              <a:rPr lang="en-US" b="1" dirty="0"/>
              <a:t>science </a:t>
            </a:r>
            <a:r>
              <a:rPr lang="en-US" dirty="0"/>
              <a:t>to answer questions about how whales communicate, how far they travel, and how they are affected by environmental changes.</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9269" y="1752600"/>
            <a:ext cx="3674894"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6429" y="4221480"/>
            <a:ext cx="3115553" cy="211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4999322"/>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1143000"/>
          </a:xfrm>
        </p:spPr>
        <p:txBody>
          <a:bodyPr>
            <a:normAutofit fontScale="90000"/>
          </a:bodyPr>
          <a:lstStyle/>
          <a:p>
            <a:r>
              <a:rPr lang="en-US" dirty="0"/>
              <a:t>Designing Controlled Experiments </a:t>
            </a:r>
          </a:p>
        </p:txBody>
      </p:sp>
      <p:sp>
        <p:nvSpPr>
          <p:cNvPr id="3" name="Content Placeholder 2"/>
          <p:cNvSpPr>
            <a:spLocks noGrp="1"/>
          </p:cNvSpPr>
          <p:nvPr>
            <p:ph idx="1"/>
          </p:nvPr>
        </p:nvSpPr>
        <p:spPr>
          <a:xfrm>
            <a:off x="990600" y="1905000"/>
            <a:ext cx="6777317" cy="3508977"/>
          </a:xfrm>
        </p:spPr>
        <p:txBody>
          <a:bodyPr/>
          <a:lstStyle/>
          <a:p>
            <a:r>
              <a:rPr lang="en-US" dirty="0"/>
              <a:t>The researchers added </a:t>
            </a:r>
            <a:r>
              <a:rPr lang="en-US" u="sng" dirty="0"/>
              <a:t>nitrogen fertilizer </a:t>
            </a:r>
            <a:r>
              <a:rPr lang="en-US" dirty="0"/>
              <a:t>(the</a:t>
            </a:r>
            <a:r>
              <a:rPr lang="en-US" b="1" dirty="0"/>
              <a:t> independent variable</a:t>
            </a:r>
            <a:r>
              <a:rPr lang="en-US" dirty="0"/>
              <a:t>) to the experimental plots. They then observed the </a:t>
            </a:r>
            <a:r>
              <a:rPr lang="en-US" u="sng" dirty="0"/>
              <a:t>growth of marsh grass </a:t>
            </a:r>
            <a:r>
              <a:rPr lang="en-US" dirty="0"/>
              <a:t>(the </a:t>
            </a:r>
            <a:r>
              <a:rPr lang="en-US" b="1" dirty="0"/>
              <a:t>dependent variable</a:t>
            </a:r>
            <a:r>
              <a:rPr lang="en-US" dirty="0"/>
              <a:t>) in both experimental and control plots.</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 y="4267200"/>
            <a:ext cx="9144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2986389"/>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Collecting and Analyzing Data</a:t>
            </a:r>
          </a:p>
        </p:txBody>
      </p:sp>
      <p:sp>
        <p:nvSpPr>
          <p:cNvPr id="3" name="Content Placeholder 2"/>
          <p:cNvSpPr>
            <a:spLocks noGrp="1"/>
          </p:cNvSpPr>
          <p:nvPr>
            <p:ph idx="1"/>
          </p:nvPr>
        </p:nvSpPr>
        <p:spPr/>
        <p:txBody>
          <a:bodyPr>
            <a:normAutofit/>
          </a:bodyPr>
          <a:lstStyle/>
          <a:p>
            <a:r>
              <a:rPr lang="en-US" dirty="0"/>
              <a:t>Scientists record experimental observations, gathering information called </a:t>
            </a:r>
            <a:r>
              <a:rPr lang="en-US" b="1" dirty="0"/>
              <a:t>data</a:t>
            </a:r>
            <a:r>
              <a:rPr lang="en-US" dirty="0"/>
              <a:t>. There are two main types of data: </a:t>
            </a:r>
            <a:r>
              <a:rPr lang="en-US" b="1" dirty="0"/>
              <a:t>quantitative data </a:t>
            </a:r>
            <a:r>
              <a:rPr lang="en-US" dirty="0"/>
              <a:t>and </a:t>
            </a:r>
            <a:r>
              <a:rPr lang="en-US" b="1" dirty="0"/>
              <a:t>qualitative data</a:t>
            </a:r>
            <a:r>
              <a:rPr lang="en-US" dirty="0"/>
              <a:t>.</a:t>
            </a: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4343400"/>
            <a:ext cx="9144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1872271"/>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Collecting and Analyzing Data </a:t>
            </a:r>
          </a:p>
        </p:txBody>
      </p:sp>
      <p:sp>
        <p:nvSpPr>
          <p:cNvPr id="3" name="Content Placeholder 2"/>
          <p:cNvSpPr>
            <a:spLocks noGrp="1"/>
          </p:cNvSpPr>
          <p:nvPr>
            <p:ph idx="1"/>
          </p:nvPr>
        </p:nvSpPr>
        <p:spPr/>
        <p:txBody>
          <a:bodyPr/>
          <a:lstStyle/>
          <a:p>
            <a:r>
              <a:rPr lang="en-US" b="1" dirty="0"/>
              <a:t>Quantitative data </a:t>
            </a:r>
            <a:r>
              <a:rPr lang="en-US" dirty="0"/>
              <a:t>are numbers obtained by counting or measuring. In the marsh grass experiment, it could include the number of plants per plot, plant sizes, and growth rates. </a:t>
            </a:r>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 y="4419600"/>
            <a:ext cx="9144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680702"/>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024744" cy="1143000"/>
          </a:xfrm>
        </p:spPr>
        <p:txBody>
          <a:bodyPr>
            <a:normAutofit fontScale="90000"/>
          </a:bodyPr>
          <a:lstStyle/>
          <a:p>
            <a:r>
              <a:rPr lang="en-US" dirty="0"/>
              <a:t>Collecting and Analyzing Data </a:t>
            </a:r>
          </a:p>
        </p:txBody>
      </p:sp>
      <p:sp>
        <p:nvSpPr>
          <p:cNvPr id="3" name="Content Placeholder 2"/>
          <p:cNvSpPr>
            <a:spLocks noGrp="1"/>
          </p:cNvSpPr>
          <p:nvPr>
            <p:ph idx="1"/>
          </p:nvPr>
        </p:nvSpPr>
        <p:spPr>
          <a:xfrm>
            <a:off x="990600" y="2057400"/>
            <a:ext cx="6777317" cy="3508977"/>
          </a:xfrm>
        </p:spPr>
        <p:txBody>
          <a:bodyPr/>
          <a:lstStyle/>
          <a:p>
            <a:r>
              <a:rPr lang="en-US" b="1" dirty="0"/>
              <a:t>Qualitative data </a:t>
            </a:r>
            <a:r>
              <a:rPr lang="en-US" dirty="0"/>
              <a:t>are descriptive and involve characteristics that cannot usually be counted. In the marsh grass experiment, it might include notes about foreign objects in the plots, or whether the grass was growing upright or sideways.</a:t>
            </a:r>
          </a:p>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 y="4419600"/>
            <a:ext cx="9144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088922"/>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Tools</a:t>
            </a:r>
          </a:p>
        </p:txBody>
      </p:sp>
      <p:sp>
        <p:nvSpPr>
          <p:cNvPr id="3" name="Content Placeholder 2"/>
          <p:cNvSpPr>
            <a:spLocks noGrp="1"/>
          </p:cNvSpPr>
          <p:nvPr>
            <p:ph idx="1"/>
          </p:nvPr>
        </p:nvSpPr>
        <p:spPr/>
        <p:txBody>
          <a:bodyPr/>
          <a:lstStyle/>
          <a:p>
            <a:r>
              <a:rPr lang="en-US" dirty="0"/>
              <a:t>This graph shows how grass height changed over time.</a:t>
            </a:r>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03" y="3276600"/>
            <a:ext cx="9144000" cy="323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4769252"/>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Error </a:t>
            </a:r>
          </a:p>
        </p:txBody>
      </p:sp>
      <p:sp>
        <p:nvSpPr>
          <p:cNvPr id="3" name="Content Placeholder 2"/>
          <p:cNvSpPr>
            <a:spLocks noGrp="1"/>
          </p:cNvSpPr>
          <p:nvPr>
            <p:ph idx="1"/>
          </p:nvPr>
        </p:nvSpPr>
        <p:spPr/>
        <p:txBody>
          <a:bodyPr>
            <a:normAutofit fontScale="92500" lnSpcReduction="10000"/>
          </a:bodyPr>
          <a:lstStyle/>
          <a:p>
            <a:r>
              <a:rPr lang="en-US" b="1" dirty="0"/>
              <a:t>Researchers must be careful to avoid errors in data collection and analysis</a:t>
            </a:r>
            <a:r>
              <a:rPr lang="en-US" dirty="0"/>
              <a:t>. Tools used to measure the size and weight of marsh grasses, for example, have limited accuracy. </a:t>
            </a:r>
          </a:p>
          <a:p>
            <a:endParaRPr lang="en-US" dirty="0"/>
          </a:p>
          <a:p>
            <a:r>
              <a:rPr lang="en-US" b="1" dirty="0" smtClean="0"/>
              <a:t>Data </a:t>
            </a:r>
            <a:r>
              <a:rPr lang="en-US" b="1" dirty="0"/>
              <a:t>analysis and sample size must be chosen carefully. </a:t>
            </a:r>
            <a:r>
              <a:rPr lang="en-US" dirty="0"/>
              <a:t>The larger the sample size, the more reliably researchers can analyze variation and evaluate differences between experimental and control groups.</a:t>
            </a:r>
          </a:p>
          <a:p>
            <a:endParaRPr lang="en-US" dirty="0"/>
          </a:p>
        </p:txBody>
      </p:sp>
    </p:spTree>
    <p:extLst>
      <p:ext uri="{BB962C8B-B14F-4D97-AF65-F5344CB8AC3E}">
        <p14:creationId xmlns:p14="http://schemas.microsoft.com/office/powerpoint/2010/main" val="1189733458"/>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Drawing Conclusions </a:t>
            </a:r>
          </a:p>
        </p:txBody>
      </p:sp>
      <p:sp>
        <p:nvSpPr>
          <p:cNvPr id="3" name="Content Placeholder 2"/>
          <p:cNvSpPr>
            <a:spLocks noGrp="1"/>
          </p:cNvSpPr>
          <p:nvPr>
            <p:ph sz="quarter" idx="13"/>
          </p:nvPr>
        </p:nvSpPr>
        <p:spPr/>
        <p:txBody>
          <a:bodyPr/>
          <a:lstStyle/>
          <a:p>
            <a:r>
              <a:rPr lang="en-US" dirty="0"/>
              <a:t>Scientists use experimental data as evidence to support, refute, or revise the hypothesis being tested, and to draw a valid conclusion.</a:t>
            </a:r>
          </a:p>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286000"/>
            <a:ext cx="2796587"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1439573"/>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066800"/>
            <a:ext cx="6777317" cy="3508977"/>
          </a:xfrm>
        </p:spPr>
        <p:txBody>
          <a:bodyPr/>
          <a:lstStyle/>
          <a:p>
            <a:r>
              <a:rPr lang="en-US" sz="3200" b="1" dirty="0"/>
              <a:t>Analysis </a:t>
            </a:r>
            <a:r>
              <a:rPr lang="en-US" sz="3200" dirty="0"/>
              <a:t>showed that marsh grasses grew taller than controls by adding nitrogen</a:t>
            </a:r>
            <a:r>
              <a:rPr lang="en-US" sz="3200" dirty="0" smtClean="0"/>
              <a:t>.</a:t>
            </a:r>
            <a:endParaRPr lang="en-US" sz="3200" dirty="0"/>
          </a:p>
          <a:p>
            <a:endParaRPr lang="en-US"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 y="3200400"/>
            <a:ext cx="9144000" cy="323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6374165"/>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024744" cy="1143000"/>
          </a:xfrm>
        </p:spPr>
        <p:txBody>
          <a:bodyPr>
            <a:normAutofit fontScale="90000"/>
          </a:bodyPr>
          <a:lstStyle/>
          <a:p>
            <a:r>
              <a:rPr lang="en-US" dirty="0"/>
              <a:t>When Experiments Are Not Possible </a:t>
            </a:r>
          </a:p>
        </p:txBody>
      </p:sp>
      <p:sp>
        <p:nvSpPr>
          <p:cNvPr id="3" name="Content Placeholder 2"/>
          <p:cNvSpPr>
            <a:spLocks noGrp="1"/>
          </p:cNvSpPr>
          <p:nvPr>
            <p:ph idx="1"/>
          </p:nvPr>
        </p:nvSpPr>
        <p:spPr>
          <a:xfrm>
            <a:off x="1066800" y="1981200"/>
            <a:ext cx="6777317" cy="4495800"/>
          </a:xfrm>
        </p:spPr>
        <p:txBody>
          <a:bodyPr>
            <a:normAutofit fontScale="77500" lnSpcReduction="20000"/>
          </a:bodyPr>
          <a:lstStyle/>
          <a:p>
            <a:r>
              <a:rPr lang="en-US" b="1" dirty="0"/>
              <a:t>Sometimes, ethics prevents certain types of experiments—especially on human subjects. </a:t>
            </a:r>
          </a:p>
          <a:p>
            <a:endParaRPr lang="en-US" dirty="0"/>
          </a:p>
          <a:p>
            <a:r>
              <a:rPr lang="en-US" dirty="0" smtClean="0"/>
              <a:t>For </a:t>
            </a:r>
            <a:r>
              <a:rPr lang="en-US" dirty="0"/>
              <a:t>example, medical researchers who suspect that a chemical causes cancer, for example, would search for volunteers who have already been exposed to the chemical and compare them to people who have not been exposed to the chemical. </a:t>
            </a:r>
          </a:p>
          <a:p>
            <a:endParaRPr lang="en-US" dirty="0"/>
          </a:p>
          <a:p>
            <a:r>
              <a:rPr lang="en-US" dirty="0" smtClean="0"/>
              <a:t>The </a:t>
            </a:r>
            <a:r>
              <a:rPr lang="en-US" dirty="0"/>
              <a:t>researchers still try to control as many variables as possible, and might exclude volunteers who have serious health problems or known genetic conditions. </a:t>
            </a:r>
          </a:p>
          <a:p>
            <a:endParaRPr lang="en-US" dirty="0"/>
          </a:p>
          <a:p>
            <a:r>
              <a:rPr lang="en-US" dirty="0" smtClean="0"/>
              <a:t>Medical </a:t>
            </a:r>
            <a:r>
              <a:rPr lang="en-US" dirty="0"/>
              <a:t>researchers always try to study large groups of subjects so that individual genetic differences do not produce misleading results.</a:t>
            </a:r>
          </a:p>
          <a:p>
            <a:endParaRPr lang="en-US" dirty="0"/>
          </a:p>
        </p:txBody>
      </p:sp>
    </p:spTree>
    <p:extLst>
      <p:ext uri="{BB962C8B-B14F-4D97-AF65-F5344CB8AC3E}">
        <p14:creationId xmlns:p14="http://schemas.microsoft.com/office/powerpoint/2010/main" val="1195900897"/>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024744" cy="1143000"/>
          </a:xfrm>
        </p:spPr>
        <p:txBody>
          <a:bodyPr>
            <a:normAutofit fontScale="90000"/>
          </a:bodyPr>
          <a:lstStyle/>
          <a:p>
            <a:r>
              <a:rPr lang="en-US" dirty="0"/>
              <a:t>Science as a Way of Knowing </a:t>
            </a:r>
          </a:p>
        </p:txBody>
      </p:sp>
      <p:sp>
        <p:nvSpPr>
          <p:cNvPr id="3" name="Content Placeholder 2"/>
          <p:cNvSpPr>
            <a:spLocks noGrp="1"/>
          </p:cNvSpPr>
          <p:nvPr>
            <p:ph sz="quarter" idx="13"/>
          </p:nvPr>
        </p:nvSpPr>
        <p:spPr>
          <a:xfrm>
            <a:off x="771144" y="1447800"/>
            <a:ext cx="3419856" cy="5105400"/>
          </a:xfrm>
        </p:spPr>
        <p:txBody>
          <a:bodyPr>
            <a:normAutofit fontScale="85000" lnSpcReduction="10000"/>
          </a:bodyPr>
          <a:lstStyle/>
          <a:p>
            <a:r>
              <a:rPr lang="en-US" b="1" dirty="0"/>
              <a:t>Science</a:t>
            </a:r>
            <a:r>
              <a:rPr lang="en-US" dirty="0"/>
              <a:t> deals only with the natural world. </a:t>
            </a:r>
          </a:p>
          <a:p>
            <a:endParaRPr lang="en-US" dirty="0"/>
          </a:p>
          <a:p>
            <a:r>
              <a:rPr lang="en-US" b="1" dirty="0" smtClean="0"/>
              <a:t>Scientists</a:t>
            </a:r>
            <a:r>
              <a:rPr lang="en-US" dirty="0" smtClean="0"/>
              <a:t> </a:t>
            </a:r>
            <a:r>
              <a:rPr lang="en-US" dirty="0"/>
              <a:t>collect and organize information in an orderly way, looking for patterns and connections among events. </a:t>
            </a:r>
            <a:endParaRPr lang="en-US" dirty="0" smtClean="0"/>
          </a:p>
          <a:p>
            <a:endParaRPr lang="en-US" dirty="0"/>
          </a:p>
          <a:p>
            <a:r>
              <a:rPr lang="en-US" b="1" dirty="0"/>
              <a:t>Scientists </a:t>
            </a:r>
            <a:r>
              <a:rPr lang="en-US" dirty="0"/>
              <a:t>propose explanations that are </a:t>
            </a:r>
            <a:r>
              <a:rPr lang="en-US" u="sng" dirty="0"/>
              <a:t>based on evidence, not belief</a:t>
            </a:r>
            <a:r>
              <a:rPr lang="en-US" dirty="0"/>
              <a:t>. Then they test those explanations with more evidence.</a:t>
            </a:r>
          </a:p>
          <a:p>
            <a:endParaRPr lang="en-US"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4572000"/>
            <a:ext cx="2137849" cy="1460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8011" y="1905000"/>
            <a:ext cx="4114800" cy="2255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8011" y="4627208"/>
            <a:ext cx="2027237" cy="1349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810999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p:cTn id="7" dur="500" fill="hold"/>
                                        <p:tgtEl>
                                          <p:spTgt spid="3077"/>
                                        </p:tgtEl>
                                        <p:attrNameLst>
                                          <p:attrName>ppt_w</p:attrName>
                                        </p:attrNameLst>
                                      </p:cBhvr>
                                      <p:tavLst>
                                        <p:tav tm="0">
                                          <p:val>
                                            <p:fltVal val="0"/>
                                          </p:val>
                                        </p:tav>
                                        <p:tav tm="100000">
                                          <p:val>
                                            <p:strVal val="#ppt_w"/>
                                          </p:val>
                                        </p:tav>
                                      </p:tavLst>
                                    </p:anim>
                                    <p:anim calcmode="lin" valueType="num">
                                      <p:cBhvr>
                                        <p:cTn id="8" dur="500" fill="hold"/>
                                        <p:tgtEl>
                                          <p:spTgt spid="3077"/>
                                        </p:tgtEl>
                                        <p:attrNameLst>
                                          <p:attrName>ppt_h</p:attrName>
                                        </p:attrNameLst>
                                      </p:cBhvr>
                                      <p:tavLst>
                                        <p:tav tm="0">
                                          <p:val>
                                            <p:fltVal val="0"/>
                                          </p:val>
                                        </p:tav>
                                        <p:tav tm="100000">
                                          <p:val>
                                            <p:strVal val="#ppt_h"/>
                                          </p:val>
                                        </p:tav>
                                      </p:tavLst>
                                    </p:anim>
                                    <p:animEffect transition="in" filter="fade">
                                      <p:cBhvr>
                                        <p:cTn id="9" dur="500"/>
                                        <p:tgtEl>
                                          <p:spTgt spid="307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078"/>
                                        </p:tgtEl>
                                        <p:attrNameLst>
                                          <p:attrName>style.visibility</p:attrName>
                                        </p:attrNameLst>
                                      </p:cBhvr>
                                      <p:to>
                                        <p:strVal val="visible"/>
                                      </p:to>
                                    </p:set>
                                    <p:anim calcmode="lin" valueType="num">
                                      <p:cBhvr>
                                        <p:cTn id="14" dur="500" fill="hold"/>
                                        <p:tgtEl>
                                          <p:spTgt spid="3078"/>
                                        </p:tgtEl>
                                        <p:attrNameLst>
                                          <p:attrName>ppt_w</p:attrName>
                                        </p:attrNameLst>
                                      </p:cBhvr>
                                      <p:tavLst>
                                        <p:tav tm="0">
                                          <p:val>
                                            <p:fltVal val="0"/>
                                          </p:val>
                                        </p:tav>
                                        <p:tav tm="100000">
                                          <p:val>
                                            <p:strVal val="#ppt_w"/>
                                          </p:val>
                                        </p:tav>
                                      </p:tavLst>
                                    </p:anim>
                                    <p:anim calcmode="lin" valueType="num">
                                      <p:cBhvr>
                                        <p:cTn id="15" dur="500" fill="hold"/>
                                        <p:tgtEl>
                                          <p:spTgt spid="3078"/>
                                        </p:tgtEl>
                                        <p:attrNameLst>
                                          <p:attrName>ppt_h</p:attrName>
                                        </p:attrNameLst>
                                      </p:cBhvr>
                                      <p:tavLst>
                                        <p:tav tm="0">
                                          <p:val>
                                            <p:fltVal val="0"/>
                                          </p:val>
                                        </p:tav>
                                        <p:tav tm="100000">
                                          <p:val>
                                            <p:strVal val="#ppt_h"/>
                                          </p:val>
                                        </p:tav>
                                      </p:tavLst>
                                    </p:anim>
                                    <p:animEffect transition="in" filter="fade">
                                      <p:cBhvr>
                                        <p:cTn id="16" dur="500"/>
                                        <p:tgtEl>
                                          <p:spTgt spid="307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075"/>
                                        </p:tgtEl>
                                        <p:attrNameLst>
                                          <p:attrName>style.visibility</p:attrName>
                                        </p:attrNameLst>
                                      </p:cBhvr>
                                      <p:to>
                                        <p:strVal val="visible"/>
                                      </p:to>
                                    </p:set>
                                    <p:anim calcmode="lin" valueType="num">
                                      <p:cBhvr>
                                        <p:cTn id="21" dur="500" fill="hold"/>
                                        <p:tgtEl>
                                          <p:spTgt spid="3075"/>
                                        </p:tgtEl>
                                        <p:attrNameLst>
                                          <p:attrName>ppt_w</p:attrName>
                                        </p:attrNameLst>
                                      </p:cBhvr>
                                      <p:tavLst>
                                        <p:tav tm="0">
                                          <p:val>
                                            <p:fltVal val="0"/>
                                          </p:val>
                                        </p:tav>
                                        <p:tav tm="100000">
                                          <p:val>
                                            <p:strVal val="#ppt_w"/>
                                          </p:val>
                                        </p:tav>
                                      </p:tavLst>
                                    </p:anim>
                                    <p:anim calcmode="lin" valueType="num">
                                      <p:cBhvr>
                                        <p:cTn id="22" dur="500" fill="hold"/>
                                        <p:tgtEl>
                                          <p:spTgt spid="3075"/>
                                        </p:tgtEl>
                                        <p:attrNameLst>
                                          <p:attrName>ppt_h</p:attrName>
                                        </p:attrNameLst>
                                      </p:cBhvr>
                                      <p:tavLst>
                                        <p:tav tm="0">
                                          <p:val>
                                            <p:fltVal val="0"/>
                                          </p:val>
                                        </p:tav>
                                        <p:tav tm="100000">
                                          <p:val>
                                            <p:strVal val="#ppt_h"/>
                                          </p:val>
                                        </p:tav>
                                      </p:tavLst>
                                    </p:anim>
                                    <p:animEffect transition="in" filter="fade">
                                      <p:cBhvr>
                                        <p:cTn id="23"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024744" cy="1143000"/>
          </a:xfrm>
        </p:spPr>
        <p:txBody>
          <a:bodyPr/>
          <a:lstStyle/>
          <a:p>
            <a:r>
              <a:rPr lang="en-US" dirty="0"/>
              <a:t>The Goals of Science </a:t>
            </a:r>
          </a:p>
        </p:txBody>
      </p:sp>
      <p:sp>
        <p:nvSpPr>
          <p:cNvPr id="3" name="Content Placeholder 2"/>
          <p:cNvSpPr>
            <a:spLocks noGrp="1"/>
          </p:cNvSpPr>
          <p:nvPr>
            <p:ph sz="quarter" idx="13"/>
          </p:nvPr>
        </p:nvSpPr>
        <p:spPr>
          <a:xfrm>
            <a:off x="990600" y="1524000"/>
            <a:ext cx="3419856" cy="4953000"/>
          </a:xfrm>
        </p:spPr>
        <p:txBody>
          <a:bodyPr>
            <a:normAutofit fontScale="92500"/>
          </a:bodyPr>
          <a:lstStyle/>
          <a:p>
            <a:r>
              <a:rPr lang="en-US" b="1" dirty="0"/>
              <a:t>One goal of science </a:t>
            </a:r>
            <a:r>
              <a:rPr lang="en-US" dirty="0"/>
              <a:t>is to provide natural explanations for events in the natural world. </a:t>
            </a:r>
          </a:p>
          <a:p>
            <a:endParaRPr lang="en-US" dirty="0"/>
          </a:p>
          <a:p>
            <a:r>
              <a:rPr lang="en-US" b="1" dirty="0" smtClean="0"/>
              <a:t>Science </a:t>
            </a:r>
            <a:r>
              <a:rPr lang="en-US" b="1" dirty="0"/>
              <a:t>also aims </a:t>
            </a:r>
            <a:r>
              <a:rPr lang="en-US" dirty="0"/>
              <a:t>to use those explanations to understand patterns in nature and to make useful predictions about natural events.</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989433"/>
            <a:ext cx="297193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sz="quarter" idx="14"/>
          </p:nvPr>
        </p:nvSpPr>
        <p:spPr>
          <a:xfrm>
            <a:off x="4572000" y="1600200"/>
            <a:ext cx="3419856" cy="3493008"/>
          </a:xfrm>
        </p:spPr>
        <p:txBody>
          <a:bodyPr/>
          <a:lstStyle/>
          <a:p>
            <a:r>
              <a:rPr lang="en-US" b="1" dirty="0" smtClean="0"/>
              <a:t>Hurricane Sandy</a:t>
            </a:r>
            <a:endParaRPr lang="en-US" b="1"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133600"/>
            <a:ext cx="2378778" cy="1855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6083241"/>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024744" cy="1143000"/>
          </a:xfrm>
        </p:spPr>
        <p:txBody>
          <a:bodyPr/>
          <a:lstStyle/>
          <a:p>
            <a:r>
              <a:rPr lang="en-US" dirty="0"/>
              <a:t>The Goals of Science </a:t>
            </a:r>
          </a:p>
        </p:txBody>
      </p:sp>
      <p:sp>
        <p:nvSpPr>
          <p:cNvPr id="3" name="Content Placeholder 2"/>
          <p:cNvSpPr>
            <a:spLocks noGrp="1"/>
          </p:cNvSpPr>
          <p:nvPr>
            <p:ph sz="quarter" idx="13"/>
          </p:nvPr>
        </p:nvSpPr>
        <p:spPr>
          <a:xfrm>
            <a:off x="838200" y="1676400"/>
            <a:ext cx="3419856" cy="4724400"/>
          </a:xfrm>
        </p:spPr>
        <p:txBody>
          <a:bodyPr>
            <a:normAutofit/>
          </a:bodyPr>
          <a:lstStyle/>
          <a:p>
            <a:r>
              <a:rPr lang="en-US" b="1" dirty="0"/>
              <a:t>Science</a:t>
            </a:r>
            <a:r>
              <a:rPr lang="en-US" dirty="0"/>
              <a:t> helps us…cure </a:t>
            </a:r>
            <a:r>
              <a:rPr lang="en-US" dirty="0" smtClean="0"/>
              <a:t>diseases</a:t>
            </a:r>
          </a:p>
          <a:p>
            <a:r>
              <a:rPr lang="en-US" b="1" dirty="0"/>
              <a:t>Science</a:t>
            </a:r>
            <a:r>
              <a:rPr lang="en-US" dirty="0"/>
              <a:t> helps us…place satellites in </a:t>
            </a:r>
            <a:r>
              <a:rPr lang="en-US" dirty="0" smtClean="0"/>
              <a:t>orbit</a:t>
            </a:r>
          </a:p>
          <a:p>
            <a:r>
              <a:rPr lang="en-US" b="1" dirty="0"/>
              <a:t>Science</a:t>
            </a:r>
            <a:r>
              <a:rPr lang="en-US" dirty="0"/>
              <a:t> helps us…send instantaneous electronic communications</a:t>
            </a: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3352800"/>
            <a:ext cx="280243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1600200"/>
            <a:ext cx="2209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3035" y="4434718"/>
            <a:ext cx="2361565" cy="1889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946763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123"/>
                                        </p:tgtEl>
                                        <p:attrNameLst>
                                          <p:attrName>style.visibility</p:attrName>
                                        </p:attrNameLst>
                                      </p:cBhvr>
                                      <p:to>
                                        <p:strVal val="visible"/>
                                      </p:to>
                                    </p:set>
                                    <p:anim calcmode="lin" valueType="num">
                                      <p:cBhvr>
                                        <p:cTn id="14" dur="500" fill="hold"/>
                                        <p:tgtEl>
                                          <p:spTgt spid="5123"/>
                                        </p:tgtEl>
                                        <p:attrNameLst>
                                          <p:attrName>ppt_w</p:attrName>
                                        </p:attrNameLst>
                                      </p:cBhvr>
                                      <p:tavLst>
                                        <p:tav tm="0">
                                          <p:val>
                                            <p:fltVal val="0"/>
                                          </p:val>
                                        </p:tav>
                                        <p:tav tm="100000">
                                          <p:val>
                                            <p:strVal val="#ppt_w"/>
                                          </p:val>
                                        </p:tav>
                                      </p:tavLst>
                                    </p:anim>
                                    <p:anim calcmode="lin" valueType="num">
                                      <p:cBhvr>
                                        <p:cTn id="15" dur="500" fill="hold"/>
                                        <p:tgtEl>
                                          <p:spTgt spid="5123"/>
                                        </p:tgtEl>
                                        <p:attrNameLst>
                                          <p:attrName>ppt_h</p:attrName>
                                        </p:attrNameLst>
                                      </p:cBhvr>
                                      <p:tavLst>
                                        <p:tav tm="0">
                                          <p:val>
                                            <p:fltVal val="0"/>
                                          </p:val>
                                        </p:tav>
                                        <p:tav tm="100000">
                                          <p:val>
                                            <p:strVal val="#ppt_h"/>
                                          </p:val>
                                        </p:tav>
                                      </p:tavLst>
                                    </p:anim>
                                    <p:animEffect transition="in" filter="fade">
                                      <p:cBhvr>
                                        <p:cTn id="16" dur="500"/>
                                        <p:tgtEl>
                                          <p:spTgt spid="512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124"/>
                                        </p:tgtEl>
                                        <p:attrNameLst>
                                          <p:attrName>style.visibility</p:attrName>
                                        </p:attrNameLst>
                                      </p:cBhvr>
                                      <p:to>
                                        <p:strVal val="visible"/>
                                      </p:to>
                                    </p:set>
                                    <p:anim calcmode="lin" valueType="num">
                                      <p:cBhvr>
                                        <p:cTn id="21" dur="500" fill="hold"/>
                                        <p:tgtEl>
                                          <p:spTgt spid="5124"/>
                                        </p:tgtEl>
                                        <p:attrNameLst>
                                          <p:attrName>ppt_w</p:attrName>
                                        </p:attrNameLst>
                                      </p:cBhvr>
                                      <p:tavLst>
                                        <p:tav tm="0">
                                          <p:val>
                                            <p:fltVal val="0"/>
                                          </p:val>
                                        </p:tav>
                                        <p:tav tm="100000">
                                          <p:val>
                                            <p:strVal val="#ppt_w"/>
                                          </p:val>
                                        </p:tav>
                                      </p:tavLst>
                                    </p:anim>
                                    <p:anim calcmode="lin" valueType="num">
                                      <p:cBhvr>
                                        <p:cTn id="22" dur="500" fill="hold"/>
                                        <p:tgtEl>
                                          <p:spTgt spid="5124"/>
                                        </p:tgtEl>
                                        <p:attrNameLst>
                                          <p:attrName>ppt_h</p:attrName>
                                        </p:attrNameLst>
                                      </p:cBhvr>
                                      <p:tavLst>
                                        <p:tav tm="0">
                                          <p:val>
                                            <p:fltVal val="0"/>
                                          </p:val>
                                        </p:tav>
                                        <p:tav tm="100000">
                                          <p:val>
                                            <p:strVal val="#ppt_h"/>
                                          </p:val>
                                        </p:tav>
                                      </p:tavLst>
                                    </p:anim>
                                    <p:animEffect transition="in" filter="fade">
                                      <p:cBhvr>
                                        <p:cTn id="23"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1143000"/>
          </a:xfrm>
        </p:spPr>
        <p:txBody>
          <a:bodyPr>
            <a:normAutofit fontScale="90000"/>
          </a:bodyPr>
          <a:lstStyle/>
          <a:p>
            <a:r>
              <a:rPr lang="en-US" dirty="0"/>
              <a:t>Scientific </a:t>
            </a:r>
            <a:r>
              <a:rPr lang="en-US" dirty="0" smtClean="0"/>
              <a:t>Method: </a:t>
            </a:r>
            <a:r>
              <a:rPr lang="en-US" dirty="0"/>
              <a:t/>
            </a:r>
            <a:br>
              <a:rPr lang="en-US" dirty="0"/>
            </a:br>
            <a:r>
              <a:rPr lang="en-US" dirty="0"/>
              <a:t>The Heart of Science</a:t>
            </a:r>
          </a:p>
        </p:txBody>
      </p:sp>
      <p:sp>
        <p:nvSpPr>
          <p:cNvPr id="3" name="Content Placeholder 2"/>
          <p:cNvSpPr>
            <a:spLocks noGrp="1"/>
          </p:cNvSpPr>
          <p:nvPr>
            <p:ph sz="quarter" idx="13"/>
          </p:nvPr>
        </p:nvSpPr>
        <p:spPr>
          <a:xfrm>
            <a:off x="990600" y="1828800"/>
            <a:ext cx="3419856" cy="4572000"/>
          </a:xfrm>
        </p:spPr>
        <p:txBody>
          <a:bodyPr>
            <a:normAutofit fontScale="92500"/>
          </a:bodyPr>
          <a:lstStyle/>
          <a:p>
            <a:r>
              <a:rPr lang="en-US" b="1" dirty="0"/>
              <a:t>Scientific </a:t>
            </a:r>
            <a:r>
              <a:rPr lang="en-US" b="1" dirty="0" smtClean="0"/>
              <a:t>method </a:t>
            </a:r>
            <a:r>
              <a:rPr lang="en-US" dirty="0"/>
              <a:t>involves observing and asking questions, making inferences and forming hypotheses, conducting controlled experiments, collecting and analyzing data, and drawing conclusions.</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762000"/>
            <a:ext cx="1524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2286496"/>
            <a:ext cx="2133600" cy="1523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276600"/>
            <a:ext cx="2294734" cy="178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7631" y="4572000"/>
            <a:ext cx="1933575"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522705"/>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024744" cy="1143000"/>
          </a:xfrm>
        </p:spPr>
        <p:txBody>
          <a:bodyPr>
            <a:normAutofit fontScale="90000"/>
          </a:bodyPr>
          <a:lstStyle/>
          <a:p>
            <a:r>
              <a:rPr lang="en-US" dirty="0"/>
              <a:t>Scientific </a:t>
            </a:r>
            <a:r>
              <a:rPr lang="en-US" dirty="0" smtClean="0"/>
              <a:t>Method: </a:t>
            </a:r>
            <a:r>
              <a:rPr lang="en-US" dirty="0"/>
              <a:t>The Heart of Science</a:t>
            </a:r>
          </a:p>
        </p:txBody>
      </p:sp>
      <p:sp>
        <p:nvSpPr>
          <p:cNvPr id="3" name="Content Placeholder 2"/>
          <p:cNvSpPr>
            <a:spLocks noGrp="1"/>
          </p:cNvSpPr>
          <p:nvPr>
            <p:ph sz="quarter" idx="13"/>
          </p:nvPr>
        </p:nvSpPr>
        <p:spPr/>
        <p:txBody>
          <a:bodyPr/>
          <a:lstStyle/>
          <a:p>
            <a:r>
              <a:rPr lang="en-US" dirty="0"/>
              <a:t>You might think that the procedures are a mystery.  Not so!  You use scientific thinking all the time…</a:t>
            </a:r>
          </a:p>
          <a:p>
            <a:endParaRPr lang="en-US" dirty="0"/>
          </a:p>
        </p:txBody>
      </p:sp>
      <p:sp>
        <p:nvSpPr>
          <p:cNvPr id="4" name="Content Placeholder 3"/>
          <p:cNvSpPr>
            <a:spLocks noGrp="1"/>
          </p:cNvSpPr>
          <p:nvPr>
            <p:ph sz="quarter" idx="14"/>
          </p:nvPr>
        </p:nvSpPr>
        <p:spPr>
          <a:xfrm>
            <a:off x="4652772" y="1524000"/>
            <a:ext cx="3419856" cy="3493008"/>
          </a:xfrm>
        </p:spPr>
        <p:txBody>
          <a:bodyPr/>
          <a:lstStyle/>
          <a:p>
            <a:r>
              <a:rPr lang="en-US" dirty="0"/>
              <a:t>Suppose your family’s car won’t start.  What do you do?</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3276600"/>
            <a:ext cx="2667000" cy="2870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591746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Effect transition="in" filter="fade">
                                      <p:cBhvr>
                                        <p:cTn id="9"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1143000"/>
          </a:xfrm>
        </p:spPr>
        <p:txBody>
          <a:bodyPr>
            <a:normAutofit fontScale="90000"/>
          </a:bodyPr>
          <a:lstStyle/>
          <a:p>
            <a:r>
              <a:rPr lang="en-US" dirty="0"/>
              <a:t>Scientific Method: The Heart of Science</a:t>
            </a:r>
          </a:p>
        </p:txBody>
      </p:sp>
      <p:sp>
        <p:nvSpPr>
          <p:cNvPr id="3" name="Content Placeholder 2"/>
          <p:cNvSpPr>
            <a:spLocks noGrp="1"/>
          </p:cNvSpPr>
          <p:nvPr>
            <p:ph sz="quarter" idx="13"/>
          </p:nvPr>
        </p:nvSpPr>
        <p:spPr>
          <a:xfrm>
            <a:off x="1066800" y="1828800"/>
            <a:ext cx="3419856" cy="4648200"/>
          </a:xfrm>
        </p:spPr>
        <p:txBody>
          <a:bodyPr>
            <a:normAutofit fontScale="92500"/>
          </a:bodyPr>
          <a:lstStyle/>
          <a:p>
            <a:r>
              <a:rPr lang="en-US" b="1" dirty="0"/>
              <a:t>Scientific method </a:t>
            </a:r>
            <a:endParaRPr lang="en-US" b="1" dirty="0" smtClean="0"/>
          </a:p>
          <a:p>
            <a:pPr lvl="1"/>
            <a:r>
              <a:rPr lang="en-US" dirty="0" smtClean="0"/>
              <a:t>1) involves </a:t>
            </a:r>
            <a:r>
              <a:rPr lang="en-US" u="sng" dirty="0"/>
              <a:t>observing</a:t>
            </a:r>
            <a:r>
              <a:rPr lang="en-US" dirty="0"/>
              <a:t> and </a:t>
            </a:r>
            <a:r>
              <a:rPr lang="en-US" u="sng" dirty="0"/>
              <a:t>asking </a:t>
            </a:r>
            <a:r>
              <a:rPr lang="en-US" u="sng" dirty="0" smtClean="0"/>
              <a:t>questions </a:t>
            </a:r>
            <a:endParaRPr lang="en-US" u="sng" dirty="0"/>
          </a:p>
          <a:p>
            <a:pPr lvl="1"/>
            <a:r>
              <a:rPr lang="en-US" dirty="0" smtClean="0"/>
              <a:t>2) making </a:t>
            </a:r>
            <a:r>
              <a:rPr lang="en-US" u="sng" dirty="0"/>
              <a:t>inferences</a:t>
            </a:r>
            <a:r>
              <a:rPr lang="en-US" dirty="0"/>
              <a:t> and forming </a:t>
            </a:r>
            <a:r>
              <a:rPr lang="en-US" u="sng" dirty="0" smtClean="0"/>
              <a:t>hypotheses</a:t>
            </a:r>
            <a:r>
              <a:rPr lang="en-US" dirty="0" smtClean="0"/>
              <a:t> </a:t>
            </a:r>
          </a:p>
          <a:p>
            <a:pPr lvl="1"/>
            <a:r>
              <a:rPr lang="en-US" dirty="0" smtClean="0"/>
              <a:t>3) conducting </a:t>
            </a:r>
            <a:r>
              <a:rPr lang="en-US" u="sng" dirty="0"/>
              <a:t>controlled </a:t>
            </a:r>
            <a:r>
              <a:rPr lang="en-US" u="sng" dirty="0" smtClean="0"/>
              <a:t>experiments </a:t>
            </a:r>
          </a:p>
          <a:p>
            <a:pPr lvl="1"/>
            <a:r>
              <a:rPr lang="en-US" dirty="0" smtClean="0"/>
              <a:t>4) </a:t>
            </a:r>
            <a:r>
              <a:rPr lang="en-US" u="sng" dirty="0" smtClean="0"/>
              <a:t>collecting</a:t>
            </a:r>
            <a:r>
              <a:rPr lang="en-US" dirty="0" smtClean="0"/>
              <a:t> </a:t>
            </a:r>
            <a:r>
              <a:rPr lang="en-US" dirty="0"/>
              <a:t>and </a:t>
            </a:r>
            <a:r>
              <a:rPr lang="en-US" u="sng" dirty="0"/>
              <a:t>analyzing </a:t>
            </a:r>
            <a:r>
              <a:rPr lang="en-US" u="sng" dirty="0" smtClean="0"/>
              <a:t>data </a:t>
            </a:r>
          </a:p>
          <a:p>
            <a:pPr lvl="1"/>
            <a:r>
              <a:rPr lang="en-US" dirty="0" smtClean="0"/>
              <a:t>5) drawing </a:t>
            </a:r>
            <a:r>
              <a:rPr lang="en-US" u="sng" dirty="0"/>
              <a:t>conclusions.</a:t>
            </a:r>
          </a:p>
          <a:p>
            <a:endParaRPr lang="en-US" dirty="0"/>
          </a:p>
          <a:p>
            <a:endParaRPr lang="en-US" dirty="0"/>
          </a:p>
        </p:txBody>
      </p:sp>
      <p:pic>
        <p:nvPicPr>
          <p:cNvPr id="8194"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105400" y="1828800"/>
            <a:ext cx="2670279" cy="2871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5966" y="4648200"/>
            <a:ext cx="17002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4674326"/>
            <a:ext cx="1304925" cy="156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19776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p:cTn id="7" dur="500" fill="hold"/>
                                        <p:tgtEl>
                                          <p:spTgt spid="8195"/>
                                        </p:tgtEl>
                                        <p:attrNameLst>
                                          <p:attrName>ppt_w</p:attrName>
                                        </p:attrNameLst>
                                      </p:cBhvr>
                                      <p:tavLst>
                                        <p:tav tm="0">
                                          <p:val>
                                            <p:fltVal val="0"/>
                                          </p:val>
                                        </p:tav>
                                        <p:tav tm="100000">
                                          <p:val>
                                            <p:strVal val="#ppt_w"/>
                                          </p:val>
                                        </p:tav>
                                      </p:tavLst>
                                    </p:anim>
                                    <p:anim calcmode="lin" valueType="num">
                                      <p:cBhvr>
                                        <p:cTn id="8" dur="500" fill="hold"/>
                                        <p:tgtEl>
                                          <p:spTgt spid="8195"/>
                                        </p:tgtEl>
                                        <p:attrNameLst>
                                          <p:attrName>ppt_h</p:attrName>
                                        </p:attrNameLst>
                                      </p:cBhvr>
                                      <p:tavLst>
                                        <p:tav tm="0">
                                          <p:val>
                                            <p:fltVal val="0"/>
                                          </p:val>
                                        </p:tav>
                                        <p:tav tm="100000">
                                          <p:val>
                                            <p:strVal val="#ppt_h"/>
                                          </p:val>
                                        </p:tav>
                                      </p:tavLst>
                                    </p:anim>
                                    <p:animEffect transition="in" filter="fade">
                                      <p:cBhvr>
                                        <p:cTn id="9" dur="500"/>
                                        <p:tgtEl>
                                          <p:spTgt spid="819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196"/>
                                        </p:tgtEl>
                                        <p:attrNameLst>
                                          <p:attrName>style.visibility</p:attrName>
                                        </p:attrNameLst>
                                      </p:cBhvr>
                                      <p:to>
                                        <p:strVal val="visible"/>
                                      </p:to>
                                    </p:set>
                                    <p:anim calcmode="lin" valueType="num">
                                      <p:cBhvr>
                                        <p:cTn id="14" dur="500" fill="hold"/>
                                        <p:tgtEl>
                                          <p:spTgt spid="8196"/>
                                        </p:tgtEl>
                                        <p:attrNameLst>
                                          <p:attrName>ppt_w</p:attrName>
                                        </p:attrNameLst>
                                      </p:cBhvr>
                                      <p:tavLst>
                                        <p:tav tm="0">
                                          <p:val>
                                            <p:fltVal val="0"/>
                                          </p:val>
                                        </p:tav>
                                        <p:tav tm="100000">
                                          <p:val>
                                            <p:strVal val="#ppt_w"/>
                                          </p:val>
                                        </p:tav>
                                      </p:tavLst>
                                    </p:anim>
                                    <p:anim calcmode="lin" valueType="num">
                                      <p:cBhvr>
                                        <p:cTn id="15" dur="500" fill="hold"/>
                                        <p:tgtEl>
                                          <p:spTgt spid="8196"/>
                                        </p:tgtEl>
                                        <p:attrNameLst>
                                          <p:attrName>ppt_h</p:attrName>
                                        </p:attrNameLst>
                                      </p:cBhvr>
                                      <p:tavLst>
                                        <p:tav tm="0">
                                          <p:val>
                                            <p:fltVal val="0"/>
                                          </p:val>
                                        </p:tav>
                                        <p:tav tm="100000">
                                          <p:val>
                                            <p:strVal val="#ppt_h"/>
                                          </p:val>
                                        </p:tav>
                                      </p:tavLst>
                                    </p:anim>
                                    <p:animEffect transition="in" filter="fade">
                                      <p:cBhvr>
                                        <p:cTn id="16"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Method Video</a:t>
            </a:r>
            <a:endParaRPr lang="en-US" dirty="0"/>
          </a:p>
        </p:txBody>
      </p:sp>
      <p:sp>
        <p:nvSpPr>
          <p:cNvPr id="3" name="Content Placeholder 2"/>
          <p:cNvSpPr>
            <a:spLocks noGrp="1"/>
          </p:cNvSpPr>
          <p:nvPr>
            <p:ph idx="1"/>
          </p:nvPr>
        </p:nvSpPr>
        <p:spPr/>
        <p:txBody>
          <a:bodyPr/>
          <a:lstStyle/>
          <a:p>
            <a:r>
              <a:rPr lang="en-US" dirty="0" smtClean="0">
                <a:hlinkClick r:id="rId2"/>
              </a:rPr>
              <a:t>http://studyjams.scholastic.com/studyjams/jams/science/scientific-inquiry/scientific-methods.htm</a:t>
            </a:r>
            <a:endParaRPr lang="en-US" dirty="0"/>
          </a:p>
        </p:txBody>
      </p:sp>
    </p:spTree>
    <p:extLst>
      <p:ext uri="{BB962C8B-B14F-4D97-AF65-F5344CB8AC3E}">
        <p14:creationId xmlns:p14="http://schemas.microsoft.com/office/powerpoint/2010/main" val="1013734239"/>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273</TotalTime>
  <Words>1057</Words>
  <Application>Microsoft Office PowerPoint</Application>
  <PresentationFormat>On-screen Show (4:3)</PresentationFormat>
  <Paragraphs>88</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Austin</vt:lpstr>
      <vt:lpstr>What is Science?</vt:lpstr>
      <vt:lpstr>Science as a Way of Knowing </vt:lpstr>
      <vt:lpstr>Science as a Way of Knowing </vt:lpstr>
      <vt:lpstr>The Goals of Science </vt:lpstr>
      <vt:lpstr>The Goals of Science </vt:lpstr>
      <vt:lpstr>Scientific Method:  The Heart of Science</vt:lpstr>
      <vt:lpstr>Scientific Method: The Heart of Science</vt:lpstr>
      <vt:lpstr>Scientific Method: The Heart of Science</vt:lpstr>
      <vt:lpstr>Scientific Method Video</vt:lpstr>
      <vt:lpstr>Observing and Asking Questions </vt:lpstr>
      <vt:lpstr>Inferring and Forming a Hypothesis </vt:lpstr>
      <vt:lpstr>Inferring and Forming a Hypothesis </vt:lpstr>
      <vt:lpstr>Inferring and Forming a Hypothesis </vt:lpstr>
      <vt:lpstr>Designing Controlled Experiments </vt:lpstr>
      <vt:lpstr>Designing Controlled Experiments </vt:lpstr>
      <vt:lpstr>Controlling Variables </vt:lpstr>
      <vt:lpstr>Controlling Variables </vt:lpstr>
      <vt:lpstr>Control and Experimental Groups </vt:lpstr>
      <vt:lpstr>Designing Controlled Experiments </vt:lpstr>
      <vt:lpstr>Designing Controlled Experiments </vt:lpstr>
      <vt:lpstr>Collecting and Analyzing Data</vt:lpstr>
      <vt:lpstr>Collecting and Analyzing Data </vt:lpstr>
      <vt:lpstr>Collecting and Analyzing Data </vt:lpstr>
      <vt:lpstr>Research Tools</vt:lpstr>
      <vt:lpstr>Sources of Error </vt:lpstr>
      <vt:lpstr>Drawing Conclusions </vt:lpstr>
      <vt:lpstr>PowerPoint Presentation</vt:lpstr>
      <vt:lpstr>When Experiments Are Not Possible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Science?</dc:title>
  <dc:creator>Donna</dc:creator>
  <cp:lastModifiedBy>Donna</cp:lastModifiedBy>
  <cp:revision>34</cp:revision>
  <dcterms:created xsi:type="dcterms:W3CDTF">2013-07-17T02:40:01Z</dcterms:created>
  <dcterms:modified xsi:type="dcterms:W3CDTF">2013-08-28T00:41:28Z</dcterms:modified>
</cp:coreProperties>
</file>