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332" r:id="rId2"/>
    <p:sldId id="334" r:id="rId3"/>
    <p:sldId id="348" r:id="rId4"/>
    <p:sldId id="339" r:id="rId5"/>
    <p:sldId id="337" r:id="rId6"/>
    <p:sldId id="338" r:id="rId7"/>
    <p:sldId id="340" r:id="rId8"/>
    <p:sldId id="347" r:id="rId9"/>
    <p:sldId id="33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701" autoAdjust="0"/>
  </p:normalViewPr>
  <p:slideViewPr>
    <p:cSldViewPr>
      <p:cViewPr>
        <p:scale>
          <a:sx n="91" d="100"/>
          <a:sy n="91" d="100"/>
        </p:scale>
        <p:origin x="-56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E5EF6-04E8-443E-AB59-B03CF6B63B3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77055-9B8E-4497-81DE-E2A4D63D5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7055-9B8E-4497-81DE-E2A4D63D58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7055-9B8E-4497-81DE-E2A4D63D58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24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24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4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71E306-DC4A-4601-AA2A-277F198A21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4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045079-65DB-4D42-9257-31CAE52708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8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6E62D-CEE1-46DB-8610-1B3EBC4EC7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CDDBC5-253C-4EE3-87F7-609EB1BA57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AC6015-8C1E-436A-8E79-A203082BC5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1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7943-60E5-47DE-8B80-686951CF89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1E7444-3087-44A5-9BB5-55DD8D91BD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AEB96-4A3A-481B-9E8B-07AC376778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86E86-67D8-459E-BCCB-EC7415B1E2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7DBDF6-9343-4662-871A-EF5F40C05B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C2B005-514A-4911-8E6F-58E3BFB0FC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22449A26-7866-429D-B99D-DCCF0A976D4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3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13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us 3"/>
          <p:cNvSpPr/>
          <p:nvPr/>
        </p:nvSpPr>
        <p:spPr bwMode="auto">
          <a:xfrm>
            <a:off x="3674848" y="5029200"/>
            <a:ext cx="1649758" cy="1371600"/>
          </a:xfrm>
          <a:prstGeom prst="mathPlu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388203"/>
            <a:ext cx="74218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800" b="1" dirty="0" smtClean="0">
                <a:solidFill>
                  <a:srgbClr val="05050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2.2 - Properties </a:t>
            </a:r>
            <a:r>
              <a:rPr lang="en-US" sz="4800" b="1" dirty="0">
                <a:solidFill>
                  <a:srgbClr val="05050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of Water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85800" y="1143000"/>
            <a:ext cx="74834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80912"/>
                </a:solidFill>
              </a:rPr>
              <a:t>Most are a result of water’s </a:t>
            </a:r>
            <a:r>
              <a:rPr lang="en-US" sz="2800" b="1" dirty="0" smtClean="0">
                <a:solidFill>
                  <a:srgbClr val="FF0000"/>
                </a:solidFill>
              </a:rPr>
              <a:t>____________________________________ </a:t>
            </a:r>
            <a:r>
              <a:rPr lang="en-US" sz="2800" b="1" dirty="0" smtClean="0"/>
              <a:t>(unequal </a:t>
            </a:r>
            <a:r>
              <a:rPr lang="en-US" sz="2800" b="1" dirty="0"/>
              <a:t>sharing of </a:t>
            </a:r>
            <a:r>
              <a:rPr lang="en-US" sz="2800" b="1" dirty="0" smtClean="0"/>
              <a:t>electrons)</a:t>
            </a:r>
            <a:endParaRPr lang="en-US" sz="2800" b="1" dirty="0"/>
          </a:p>
        </p:txBody>
      </p:sp>
      <p:pic>
        <p:nvPicPr>
          <p:cNvPr id="7" name="Picture 8" descr="02-09-WaterMolecule-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/>
        </p:blipFill>
        <p:spPr bwMode="auto">
          <a:xfrm>
            <a:off x="2286000" y="2590800"/>
            <a:ext cx="4427457" cy="28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 rot="16200000">
            <a:off x="2480428" y="3886200"/>
            <a:ext cx="4038600" cy="6858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   Dipole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838200" y="654843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8091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Covalent bonding vs. Hydrogen bonding</a:t>
            </a:r>
          </a:p>
        </p:txBody>
      </p:sp>
      <p:pic>
        <p:nvPicPr>
          <p:cNvPr id="83975" name="Picture 7" descr="02-10A-HbondsWater-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/>
        </p:blipFill>
        <p:spPr bwMode="auto">
          <a:xfrm>
            <a:off x="4572000" y="1447800"/>
            <a:ext cx="4535488" cy="47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181100" y="4361793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______</a:t>
            </a:r>
            <a:r>
              <a:rPr lang="en-US" sz="2400" dirty="0" smtClean="0">
                <a:latin typeface="Tahoma" pitchFamily="34" charset="0"/>
              </a:rPr>
              <a:t>_____</a:t>
            </a: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4953000" y="2514600"/>
            <a:ext cx="1600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6894786" y="2638096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____________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11" name="Picture 8" descr="02-09-WaterMolecule-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/>
        </p:blipFill>
        <p:spPr bwMode="auto">
          <a:xfrm>
            <a:off x="152400" y="1516117"/>
            <a:ext cx="4191000" cy="27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 Image"/>
          <p:cNvPicPr>
            <a:picLocks noChangeAspect="1" noChangeArrowheads="1"/>
          </p:cNvPicPr>
          <p:nvPr/>
        </p:nvPicPr>
        <p:blipFill>
          <a:blip r:embed="rId2" cstate="print"/>
          <a:srcRect l="952" t="3339" r="952" b="1585"/>
          <a:stretch>
            <a:fillRect/>
          </a:stretch>
        </p:blipFill>
        <p:spPr bwMode="auto">
          <a:xfrm>
            <a:off x="381000" y="779145"/>
            <a:ext cx="8458200" cy="5850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age.made-in-china.com/2f0j00taQEMpYhDTDZ/Cardboard-Thermometers-LX-00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33400"/>
            <a:ext cx="1681258" cy="2819400"/>
          </a:xfrm>
          <a:prstGeom prst="rect">
            <a:avLst/>
          </a:prstGeom>
          <a:noFill/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52400" y="1586329"/>
            <a:ext cx="54102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____________</a:t>
            </a:r>
            <a:r>
              <a:rPr lang="en-US" sz="2000" b="1" dirty="0" smtClean="0"/>
              <a:t>= </a:t>
            </a:r>
            <a:r>
              <a:rPr lang="en-US" sz="2000" b="1" dirty="0" smtClean="0"/>
              <a:t>avg. kinetic energy of molecules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sz="2000" b="1" dirty="0"/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b="1" dirty="0" smtClean="0"/>
              <a:t> H-bonds hold molecules together and resist an increase in kinetic energy</a:t>
            </a:r>
            <a:endParaRPr lang="en-US" sz="2000" b="1" dirty="0"/>
          </a:p>
          <a:p>
            <a:pPr eaLnBrk="1" hangingPunct="1">
              <a:buFont typeface="Courier New" pitchFamily="49" charset="0"/>
              <a:buChar char="o"/>
            </a:pPr>
            <a:endParaRPr lang="en-US" sz="2000" b="1" dirty="0"/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b="1" dirty="0" smtClean="0"/>
              <a:t>Therefore, water </a:t>
            </a:r>
            <a:r>
              <a:rPr lang="en-US" sz="2000" b="1" dirty="0"/>
              <a:t>has a </a:t>
            </a:r>
            <a:r>
              <a:rPr lang="en-US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________________</a:t>
            </a:r>
            <a:endParaRPr lang="en-US" sz="2000" b="1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eaLnBrk="1" hangingPunct="1">
              <a:buFont typeface="Courier New" pitchFamily="49" charset="0"/>
              <a:buChar char="o"/>
            </a:pPr>
            <a:endParaRPr lang="en-US" sz="2000" b="1" i="1" dirty="0">
              <a:solidFill>
                <a:schemeClr val="tx2"/>
              </a:solidFill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b="1" dirty="0" smtClean="0">
                <a:latin typeface="Tahoma" pitchFamily="34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</a:rPr>
              <a:t>_____________</a:t>
            </a:r>
            <a:r>
              <a:rPr lang="en-US" sz="2000" b="1" dirty="0" smtClean="0">
                <a:latin typeface="Tahoma" pitchFamily="34" charset="0"/>
              </a:rPr>
              <a:t>is </a:t>
            </a:r>
            <a:r>
              <a:rPr lang="en-US" sz="2000" b="1" dirty="0">
                <a:latin typeface="Tahoma" pitchFamily="34" charset="0"/>
              </a:rPr>
              <a:t>the amount of </a:t>
            </a:r>
            <a:r>
              <a:rPr lang="en-US" sz="2000" b="1" dirty="0" smtClean="0">
                <a:latin typeface="Tahoma" pitchFamily="34" charset="0"/>
              </a:rPr>
              <a:t>energy required </a:t>
            </a:r>
            <a:r>
              <a:rPr lang="en-US" sz="2000" b="1" dirty="0">
                <a:latin typeface="Tahoma" pitchFamily="34" charset="0"/>
              </a:rPr>
              <a:t>to </a:t>
            </a:r>
            <a:r>
              <a:rPr lang="en-US" sz="2000" b="1" dirty="0" smtClean="0">
                <a:latin typeface="Tahoma" pitchFamily="34" charset="0"/>
              </a:rPr>
              <a:t>heat one gram by </a:t>
            </a:r>
            <a:r>
              <a:rPr lang="en-US" sz="2000" b="1" dirty="0">
                <a:latin typeface="Tahoma" pitchFamily="34" charset="0"/>
              </a:rPr>
              <a:t>one degree </a:t>
            </a:r>
            <a:r>
              <a:rPr lang="en-US" sz="2000" b="1" dirty="0" smtClean="0">
                <a:latin typeface="Tahoma" pitchFamily="34" charset="0"/>
              </a:rPr>
              <a:t>Celsius</a:t>
            </a:r>
            <a:endParaRPr lang="en-US" sz="2000" dirty="0" smtClean="0">
              <a:latin typeface="Tahoma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endParaRPr lang="en-US" dirty="0">
              <a:latin typeface="Tahoma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dirty="0" smtClean="0">
                <a:latin typeface="Tahoma" pitchFamily="34" charset="0"/>
              </a:rPr>
              <a:t> Water’s specific heat = </a:t>
            </a:r>
            <a:r>
              <a:rPr lang="en-US" dirty="0"/>
              <a:t>1 calorie/gram °C</a:t>
            </a:r>
            <a:endParaRPr lang="en-US" dirty="0" smtClean="0">
              <a:latin typeface="Tahoma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dirty="0" smtClean="0">
                <a:latin typeface="Tahoma" pitchFamily="34" charset="0"/>
              </a:rPr>
              <a:t> Alcohol’s specific heat = .6</a:t>
            </a:r>
            <a:r>
              <a:rPr lang="en-US" dirty="0" smtClean="0"/>
              <a:t> </a:t>
            </a:r>
            <a:r>
              <a:rPr lang="en-US" dirty="0"/>
              <a:t>calorie/gram °</a:t>
            </a:r>
            <a:r>
              <a:rPr lang="en-US" dirty="0" smtClean="0"/>
              <a:t>C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dirty="0" smtClean="0">
                <a:latin typeface="Tahoma" pitchFamily="34" charset="0"/>
              </a:rPr>
              <a:t> Aluminum’s specific heat = .06</a:t>
            </a:r>
            <a:r>
              <a:rPr lang="en-US" dirty="0" smtClean="0"/>
              <a:t> </a:t>
            </a:r>
            <a:r>
              <a:rPr lang="en-US" dirty="0"/>
              <a:t>calorie/gram °C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152400" y="801469"/>
            <a:ext cx="601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High Heat Capacity</a:t>
            </a:r>
          </a:p>
        </p:txBody>
      </p:sp>
      <p:pic>
        <p:nvPicPr>
          <p:cNvPr id="89102" name="Picture 14" descr="http://waterfrontlakeway.com/sun_lake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3514274" cy="3813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hatscookingamerica.net/Foto4/BoilingWate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85800"/>
            <a:ext cx="243840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Cohesion, Adhesion and Surface Tension</a:t>
            </a:r>
            <a:endParaRPr lang="en-US" sz="3200" b="1" dirty="0">
              <a:solidFill>
                <a:schemeClr val="bg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-49158" y="1375589"/>
            <a:ext cx="911772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2"/>
                </a:solidFill>
              </a:rPr>
              <a:t>_________________</a:t>
            </a:r>
            <a:r>
              <a:rPr lang="en-US" sz="2400" b="1" dirty="0" smtClean="0"/>
              <a:t>= </a:t>
            </a:r>
            <a:r>
              <a:rPr lang="en-US" sz="2400" b="1" dirty="0"/>
              <a:t>water attracted to other water</a:t>
            </a:r>
            <a:r>
              <a:rPr lang="en-US" sz="2800" b="1" dirty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                  </a:t>
            </a:r>
            <a:endParaRPr lang="en-US" sz="2400" b="1" dirty="0"/>
          </a:p>
          <a:p>
            <a:pPr eaLnBrk="1" hangingPunct="1"/>
            <a:r>
              <a:rPr lang="en-US" sz="2400" b="1" dirty="0"/>
              <a:t>                           </a:t>
            </a:r>
            <a:endParaRPr lang="en-US" sz="2400" b="1" dirty="0" smtClean="0"/>
          </a:p>
          <a:p>
            <a:pPr eaLnBrk="1" hangingPunct="1"/>
            <a:r>
              <a:rPr lang="en-US" sz="2400" b="1" i="1" dirty="0" smtClean="0">
                <a:solidFill>
                  <a:schemeClr val="bg2"/>
                </a:solidFill>
              </a:rPr>
              <a:t> __________________</a:t>
            </a:r>
            <a:r>
              <a:rPr lang="en-US" sz="2400" b="1" dirty="0" smtClean="0"/>
              <a:t>= </a:t>
            </a:r>
            <a:r>
              <a:rPr lang="en-US" sz="2400" b="1" dirty="0"/>
              <a:t>water attracted to other materials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i="1" dirty="0" smtClean="0">
                <a:solidFill>
                  <a:schemeClr val="bg2"/>
                </a:solidFill>
              </a:rPr>
              <a:t>_____________________</a:t>
            </a:r>
            <a:r>
              <a:rPr lang="en-US" sz="2400" b="1" dirty="0" smtClean="0"/>
              <a:t>= </a:t>
            </a:r>
            <a:r>
              <a:rPr lang="en-US" sz="2400" b="1" dirty="0" smtClean="0"/>
              <a:t>ability of surface to resist an external   	                           force (“skin”)</a:t>
            </a:r>
            <a:endParaRPr lang="en-US" sz="2400" b="1" dirty="0"/>
          </a:p>
          <a:p>
            <a:pPr eaLnBrk="1" hangingPunct="1"/>
            <a:r>
              <a:rPr lang="en-US" sz="2400" b="1" dirty="0"/>
              <a:t>    </a:t>
            </a:r>
            <a:endParaRPr lang="en-US" sz="2800" b="1" dirty="0"/>
          </a:p>
        </p:txBody>
      </p:sp>
      <p:pic>
        <p:nvPicPr>
          <p:cNvPr id="87047" name="Picture 7" descr="02-11-WaterStri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038600"/>
            <a:ext cx="31496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" y="4038600"/>
            <a:ext cx="2584929" cy="281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1" y="4038600"/>
            <a:ext cx="3587749" cy="2819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1027"/>
          <p:cNvSpPr txBox="1">
            <a:spLocks noChangeArrowheads="1"/>
          </p:cNvSpPr>
          <p:nvPr/>
        </p:nvSpPr>
        <p:spPr bwMode="auto">
          <a:xfrm>
            <a:off x="228600" y="892314"/>
            <a:ext cx="4070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Capillary Action</a:t>
            </a:r>
            <a:endParaRPr lang="en-US" sz="4000" b="1" dirty="0">
              <a:solidFill>
                <a:schemeClr val="bg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8072" name="Text Box 1032"/>
          <p:cNvSpPr txBox="1">
            <a:spLocks noChangeArrowheads="1"/>
          </p:cNvSpPr>
          <p:nvPr/>
        </p:nvSpPr>
        <p:spPr bwMode="auto">
          <a:xfrm>
            <a:off x="228600" y="1895058"/>
            <a:ext cx="4435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 dirty="0" smtClean="0"/>
              <a:t>Due to adhesion + cohesion</a:t>
            </a:r>
            <a:endParaRPr lang="en-US" sz="2400" b="1" dirty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/>
          </a:p>
        </p:txBody>
      </p:sp>
      <p:sp>
        <p:nvSpPr>
          <p:cNvPr id="88073" name="Text Box 1033"/>
          <p:cNvSpPr txBox="1">
            <a:spLocks noChangeArrowheads="1"/>
          </p:cNvSpPr>
          <p:nvPr/>
        </p:nvSpPr>
        <p:spPr bwMode="auto">
          <a:xfrm>
            <a:off x="228600" y="2580144"/>
            <a:ext cx="4267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</a:rPr>
              <a:t>_______________-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Water adheres to a material, then pulls other water via cohesion</a:t>
            </a:r>
            <a:endParaRPr lang="en-US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Ex</a:t>
            </a:r>
            <a:r>
              <a:rPr lang="en-US" sz="2400" dirty="0">
                <a:latin typeface="Tahoma" pitchFamily="34" charset="0"/>
              </a:rPr>
              <a:t>:  Water moves through trees this </a:t>
            </a:r>
            <a:r>
              <a:rPr lang="en-US" sz="2400" dirty="0" smtClean="0">
                <a:latin typeface="Tahoma" pitchFamily="34" charset="0"/>
              </a:rPr>
              <a:t>way </a:t>
            </a:r>
            <a:r>
              <a:rPr lang="en-US" sz="2400" dirty="0" smtClean="0">
                <a:latin typeface="Tahoma" pitchFamily="34" charset="0"/>
              </a:rPr>
              <a:t>(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</a:rPr>
              <a:t>_______________</a:t>
            </a:r>
            <a:r>
              <a:rPr lang="en-US" sz="2400" dirty="0" smtClean="0">
                <a:latin typeface="Tahoma" pitchFamily="34" charset="0"/>
              </a:rPr>
              <a:t>)</a:t>
            </a:r>
            <a:endParaRPr lang="en-US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Tahoma" pitchFamily="34" charset="0"/>
            </a:endParaRPr>
          </a:p>
        </p:txBody>
      </p:sp>
      <p:pic>
        <p:nvPicPr>
          <p:cNvPr id="88075" name="Picture 1035" descr="http://www.apm-realty.com/7as-artesian/images/Transpi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204138" cy="46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50321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05050B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Less Dense as a Solid</a:t>
            </a:r>
            <a:endParaRPr lang="en-US" sz="3600" b="1" dirty="0">
              <a:solidFill>
                <a:srgbClr val="05050B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0121" name="Picture 9" descr="02-13-IceVersusWater-N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9"/>
          <a:stretch/>
        </p:blipFill>
        <p:spPr bwMode="auto">
          <a:xfrm>
            <a:off x="1066800" y="4036766"/>
            <a:ext cx="6653381" cy="28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377077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Water is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__________________ </a:t>
            </a:r>
            <a:r>
              <a:rPr lang="en-US" sz="2400" b="1" dirty="0" smtClean="0"/>
              <a:t>as </a:t>
            </a:r>
            <a:r>
              <a:rPr lang="en-US" sz="2400" b="1" dirty="0" smtClean="0"/>
              <a:t>a solid 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</a:rPr>
              <a:t>_____________ </a:t>
            </a:r>
            <a:r>
              <a:rPr lang="en-US" sz="2400" dirty="0" smtClean="0">
                <a:latin typeface="Tahoma" pitchFamily="34" charset="0"/>
              </a:rPr>
              <a:t>– water molecules are bonded together (space between fixed)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</a:rPr>
              <a:t>______________</a:t>
            </a:r>
            <a:r>
              <a:rPr lang="en-US" sz="2400" dirty="0" smtClean="0">
                <a:latin typeface="Tahoma" pitchFamily="34" charset="0"/>
              </a:rPr>
              <a:t>– </a:t>
            </a:r>
            <a:r>
              <a:rPr lang="en-US" sz="2400" dirty="0" smtClean="0">
                <a:latin typeface="Tahoma" pitchFamily="34" charset="0"/>
              </a:rPr>
              <a:t>water molecules are constantly bonding and re-bonding (space is always changing)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42627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05050B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 Phases of Matter</a:t>
            </a:r>
            <a:endParaRPr lang="en-US" sz="3600" b="1" dirty="0">
              <a:solidFill>
                <a:srgbClr val="05050B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33400" y="14550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 dirty="0"/>
              <a:t>Water is </a:t>
            </a:r>
            <a:r>
              <a:rPr lang="en-US" sz="2400" b="1" dirty="0" smtClean="0">
                <a:solidFill>
                  <a:srgbClr val="080912"/>
                </a:solidFill>
              </a:rPr>
              <a:t>the only substance that naturally occurs in a </a:t>
            </a:r>
            <a:r>
              <a:rPr lang="en-US" sz="2400" b="1" dirty="0" smtClean="0">
                <a:solidFill>
                  <a:srgbClr val="080912"/>
                </a:solidFill>
              </a:rPr>
              <a:t>_______________________________________</a:t>
            </a:r>
            <a:endParaRPr lang="en-US" sz="2400" b="1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795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38450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685800" y="1752600"/>
            <a:ext cx="84582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 smtClean="0"/>
              <a:t> Water is the most versatile solvent on Earth!</a:t>
            </a:r>
            <a:endParaRPr lang="en-US" sz="3200" b="1" dirty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_____________</a:t>
            </a:r>
            <a:r>
              <a:rPr lang="en-US" sz="3200" b="1" dirty="0" smtClean="0">
                <a:solidFill>
                  <a:srgbClr val="080912"/>
                </a:solidFill>
              </a:rPr>
              <a:t> </a:t>
            </a:r>
            <a:r>
              <a:rPr lang="en-US" sz="3200" b="1" dirty="0"/>
              <a:t>– substance dissolved in a solvent to form a solution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_____________</a:t>
            </a:r>
            <a:r>
              <a:rPr lang="en-US" sz="3200" b="1" smtClean="0"/>
              <a:t>– </a:t>
            </a:r>
            <a:r>
              <a:rPr lang="en-US" sz="3200" b="1" dirty="0"/>
              <a:t>fluid that dissolves solutes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i="1" dirty="0">
                <a:solidFill>
                  <a:schemeClr val="tx2"/>
                </a:solidFill>
              </a:rPr>
              <a:t>Example:  </a:t>
            </a:r>
            <a:r>
              <a:rPr lang="en-US" sz="3200" b="1" i="1" dirty="0" smtClean="0">
                <a:solidFill>
                  <a:schemeClr val="tx2"/>
                </a:solidFill>
              </a:rPr>
              <a:t>Iced </a:t>
            </a:r>
            <a:r>
              <a:rPr lang="en-US" sz="3200" b="1" i="1" dirty="0">
                <a:solidFill>
                  <a:schemeClr val="tx2"/>
                </a:solidFill>
              </a:rPr>
              <a:t>Tea – water is the </a:t>
            </a:r>
            <a:r>
              <a:rPr lang="en-US" sz="3200" b="1" i="1" dirty="0" smtClean="0">
                <a:solidFill>
                  <a:schemeClr val="tx2"/>
                </a:solidFill>
              </a:rPr>
              <a:t>solvent, tea &amp; sugar are the </a:t>
            </a:r>
            <a:r>
              <a:rPr lang="en-US" sz="3200" b="1" i="1" dirty="0">
                <a:solidFill>
                  <a:schemeClr val="tx2"/>
                </a:solidFill>
              </a:rPr>
              <a:t>solutes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09600" y="739914"/>
            <a:ext cx="601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8091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Universal Solvent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570</TotalTime>
  <Words>262</Words>
  <Application>Microsoft Office PowerPoint</Application>
  <PresentationFormat>On-screen Show (4:3)</PresentationFormat>
  <Paragraphs>42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Smith</dc:creator>
  <cp:lastModifiedBy>Windows User</cp:lastModifiedBy>
  <cp:revision>90</cp:revision>
  <dcterms:created xsi:type="dcterms:W3CDTF">2003-09-07T21:33:29Z</dcterms:created>
  <dcterms:modified xsi:type="dcterms:W3CDTF">2011-09-22T11:36:57Z</dcterms:modified>
</cp:coreProperties>
</file>