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834"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B0D07E4-3713-4427-A27A-E8169939E571}" type="slidenum">
              <a:rPr lang="es-ES"/>
              <a:pPr/>
              <a:t>‹#›</a:t>
            </a:fld>
            <a:endParaRPr lang="es-ES"/>
          </a:p>
        </p:txBody>
      </p:sp>
    </p:spTree>
    <p:extLst>
      <p:ext uri="{BB962C8B-B14F-4D97-AF65-F5344CB8AC3E}">
        <p14:creationId xmlns:p14="http://schemas.microsoft.com/office/powerpoint/2010/main" val="292529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98B5E35-E00F-49B7-ADCE-FD2E43FB1BE2}" type="slidenum">
              <a:rPr lang="es-ES"/>
              <a:pPr/>
              <a:t>‹#›</a:t>
            </a:fld>
            <a:endParaRPr lang="es-ES"/>
          </a:p>
        </p:txBody>
      </p:sp>
    </p:spTree>
    <p:extLst>
      <p:ext uri="{BB962C8B-B14F-4D97-AF65-F5344CB8AC3E}">
        <p14:creationId xmlns:p14="http://schemas.microsoft.com/office/powerpoint/2010/main" val="222733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EF2790D-28B8-4DCB-BC54-C8983D3A0FFE}" type="slidenum">
              <a:rPr lang="es-ES"/>
              <a:pPr/>
              <a:t>‹#›</a:t>
            </a:fld>
            <a:endParaRPr lang="es-ES"/>
          </a:p>
        </p:txBody>
      </p:sp>
    </p:spTree>
    <p:extLst>
      <p:ext uri="{BB962C8B-B14F-4D97-AF65-F5344CB8AC3E}">
        <p14:creationId xmlns:p14="http://schemas.microsoft.com/office/powerpoint/2010/main" val="114557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8AD2247-040B-4202-8879-47C6281DFF4F}" type="slidenum">
              <a:rPr lang="es-ES"/>
              <a:pPr/>
              <a:t>‹#›</a:t>
            </a:fld>
            <a:endParaRPr lang="es-ES"/>
          </a:p>
        </p:txBody>
      </p:sp>
    </p:spTree>
    <p:extLst>
      <p:ext uri="{BB962C8B-B14F-4D97-AF65-F5344CB8AC3E}">
        <p14:creationId xmlns:p14="http://schemas.microsoft.com/office/powerpoint/2010/main" val="30820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A707F1D-F903-4311-BB77-0E3E302A76FF}" type="slidenum">
              <a:rPr lang="es-ES"/>
              <a:pPr/>
              <a:t>‹#›</a:t>
            </a:fld>
            <a:endParaRPr lang="es-ES"/>
          </a:p>
        </p:txBody>
      </p:sp>
    </p:spTree>
    <p:extLst>
      <p:ext uri="{BB962C8B-B14F-4D97-AF65-F5344CB8AC3E}">
        <p14:creationId xmlns:p14="http://schemas.microsoft.com/office/powerpoint/2010/main" val="97972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7ECB2B3-06E9-4C9E-BE50-34DED2DDFDE5}" type="slidenum">
              <a:rPr lang="es-ES"/>
              <a:pPr/>
              <a:t>‹#›</a:t>
            </a:fld>
            <a:endParaRPr lang="es-ES"/>
          </a:p>
        </p:txBody>
      </p:sp>
    </p:spTree>
    <p:extLst>
      <p:ext uri="{BB962C8B-B14F-4D97-AF65-F5344CB8AC3E}">
        <p14:creationId xmlns:p14="http://schemas.microsoft.com/office/powerpoint/2010/main" val="1220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3844A408-6A52-4E16-B2CA-F14133F67074}" type="slidenum">
              <a:rPr lang="es-ES"/>
              <a:pPr/>
              <a:t>‹#›</a:t>
            </a:fld>
            <a:endParaRPr lang="es-ES"/>
          </a:p>
        </p:txBody>
      </p:sp>
    </p:spTree>
    <p:extLst>
      <p:ext uri="{BB962C8B-B14F-4D97-AF65-F5344CB8AC3E}">
        <p14:creationId xmlns:p14="http://schemas.microsoft.com/office/powerpoint/2010/main" val="3662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90E2AC91-E3D5-41C9-A696-CD3C81959B34}" type="slidenum">
              <a:rPr lang="es-ES"/>
              <a:pPr/>
              <a:t>‹#›</a:t>
            </a:fld>
            <a:endParaRPr lang="es-ES"/>
          </a:p>
        </p:txBody>
      </p:sp>
    </p:spTree>
    <p:extLst>
      <p:ext uri="{BB962C8B-B14F-4D97-AF65-F5344CB8AC3E}">
        <p14:creationId xmlns:p14="http://schemas.microsoft.com/office/powerpoint/2010/main" val="112264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04E1962F-B000-4E21-9DE4-29B3EA283A97}" type="slidenum">
              <a:rPr lang="es-ES"/>
              <a:pPr/>
              <a:t>‹#›</a:t>
            </a:fld>
            <a:endParaRPr lang="es-ES"/>
          </a:p>
        </p:txBody>
      </p:sp>
    </p:spTree>
    <p:extLst>
      <p:ext uri="{BB962C8B-B14F-4D97-AF65-F5344CB8AC3E}">
        <p14:creationId xmlns:p14="http://schemas.microsoft.com/office/powerpoint/2010/main" val="11980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7427F29-7590-494D-9E20-7FB9A3921DEE}" type="slidenum">
              <a:rPr lang="es-ES"/>
              <a:pPr/>
              <a:t>‹#›</a:t>
            </a:fld>
            <a:endParaRPr lang="es-ES"/>
          </a:p>
        </p:txBody>
      </p:sp>
    </p:spTree>
    <p:extLst>
      <p:ext uri="{BB962C8B-B14F-4D97-AF65-F5344CB8AC3E}">
        <p14:creationId xmlns:p14="http://schemas.microsoft.com/office/powerpoint/2010/main" val="208916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064060F-DDE6-4453-8806-1094C71AC330}" type="slidenum">
              <a:rPr lang="es-ES"/>
              <a:pPr/>
              <a:t>‹#›</a:t>
            </a:fld>
            <a:endParaRPr lang="es-ES"/>
          </a:p>
        </p:txBody>
      </p:sp>
    </p:spTree>
    <p:extLst>
      <p:ext uri="{BB962C8B-B14F-4D97-AF65-F5344CB8AC3E}">
        <p14:creationId xmlns:p14="http://schemas.microsoft.com/office/powerpoint/2010/main" val="163790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D6ABF4C-94A1-440C-8CAF-D0FEBD5C64A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ctrTitle"/>
          </p:nvPr>
        </p:nvSpPr>
        <p:spPr>
          <a:xfrm>
            <a:off x="2051050" y="1196975"/>
            <a:ext cx="5400675" cy="1470025"/>
          </a:xfrm>
        </p:spPr>
        <p:txBody>
          <a:bodyPr/>
          <a:lstStyle/>
          <a:p>
            <a:r>
              <a:rPr lang="es-UY" dirty="0" smtClean="0">
                <a:solidFill>
                  <a:schemeClr val="tx1"/>
                </a:solidFill>
              </a:rPr>
              <a:t>7.3 Cell Transport</a:t>
            </a:r>
            <a:endParaRPr lang="es-E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 An Example of Facilitated Diffusion</a:t>
            </a:r>
            <a:endParaRPr lang="en-US" dirty="0"/>
          </a:p>
        </p:txBody>
      </p:sp>
      <p:sp>
        <p:nvSpPr>
          <p:cNvPr id="3" name="Content Placeholder 2"/>
          <p:cNvSpPr>
            <a:spLocks noGrp="1"/>
          </p:cNvSpPr>
          <p:nvPr>
            <p:ph sz="half" idx="1"/>
          </p:nvPr>
        </p:nvSpPr>
        <p:spPr/>
        <p:txBody>
          <a:bodyPr/>
          <a:lstStyle/>
          <a:p>
            <a:r>
              <a:rPr lang="en-US" sz="1600" dirty="0" smtClean="0"/>
              <a:t>The inside of a cell’s lipid bilayer is </a:t>
            </a:r>
            <a:r>
              <a:rPr lang="en-US" sz="1600" b="1" dirty="0" smtClean="0"/>
              <a:t>hydrophobic</a:t>
            </a:r>
            <a:r>
              <a:rPr lang="en-US" sz="1600" dirty="0" smtClean="0"/>
              <a:t>—or “water-hating.” Because of this, water molecules have a tough time passing through the cell membrane. </a:t>
            </a:r>
          </a:p>
          <a:p>
            <a:endParaRPr lang="en-US" sz="1600" dirty="0" smtClean="0"/>
          </a:p>
          <a:p>
            <a:r>
              <a:rPr lang="en-US" sz="1600" dirty="0" smtClean="0"/>
              <a:t>Many cells contain </a:t>
            </a:r>
            <a:r>
              <a:rPr lang="en-US" sz="1600" u="sng" dirty="0" smtClean="0"/>
              <a:t>water channel proteins, known as </a:t>
            </a:r>
            <a:r>
              <a:rPr lang="en-US" sz="1600" b="1" u="sng" dirty="0" smtClean="0"/>
              <a:t>aquaporins</a:t>
            </a:r>
            <a:r>
              <a:rPr lang="en-US" sz="1600" dirty="0" smtClean="0"/>
              <a:t>, that allow water to pass right through them. Without </a:t>
            </a:r>
            <a:r>
              <a:rPr lang="en-US" sz="1600" b="1" dirty="0" smtClean="0"/>
              <a:t>aquaporins</a:t>
            </a:r>
            <a:r>
              <a:rPr lang="en-US" sz="1600" dirty="0" smtClean="0"/>
              <a:t>, water would diffuse in and out of cells  very slowly.</a:t>
            </a:r>
          </a:p>
          <a:p>
            <a:endParaRPr lang="en-US" sz="1600" dirty="0" smtClean="0"/>
          </a:p>
          <a:p>
            <a:r>
              <a:rPr lang="en-US" sz="1600" u="sng" dirty="0" smtClean="0"/>
              <a:t>The movement of water through cell membranes by facilitated diffusion is an extremely important biological process—the process of </a:t>
            </a:r>
            <a:r>
              <a:rPr lang="en-US" sz="1600" b="1" u="sng" dirty="0" smtClean="0"/>
              <a:t>osmosis</a:t>
            </a:r>
            <a:r>
              <a:rPr lang="en-US" sz="1600" u="sng" dirty="0" smtClean="0"/>
              <a:t>.</a:t>
            </a:r>
          </a:p>
          <a:p>
            <a:endParaRPr lang="en-US" sz="1600" dirty="0"/>
          </a:p>
        </p:txBody>
      </p:sp>
      <p:pic>
        <p:nvPicPr>
          <p:cNvPr id="563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5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 An Example of Facilitated Diffusion </a:t>
            </a:r>
            <a:endParaRPr lang="en-US" dirty="0"/>
          </a:p>
        </p:txBody>
      </p:sp>
      <p:sp>
        <p:nvSpPr>
          <p:cNvPr id="3" name="Content Placeholder 2"/>
          <p:cNvSpPr>
            <a:spLocks noGrp="1"/>
          </p:cNvSpPr>
          <p:nvPr>
            <p:ph sz="half" idx="1"/>
          </p:nvPr>
        </p:nvSpPr>
        <p:spPr/>
        <p:txBody>
          <a:bodyPr/>
          <a:lstStyle/>
          <a:p>
            <a:r>
              <a:rPr lang="en-US" sz="2400" b="1" dirty="0" smtClean="0"/>
              <a:t>Osmosis</a:t>
            </a:r>
            <a:r>
              <a:rPr lang="en-US" sz="2400" dirty="0" smtClean="0"/>
              <a:t> is the diffusion of water through a selectively permeable membrane. </a:t>
            </a:r>
          </a:p>
          <a:p>
            <a:endParaRPr lang="en-US" sz="2400" dirty="0" smtClean="0"/>
          </a:p>
          <a:p>
            <a:r>
              <a:rPr lang="en-US" sz="2400" b="1" dirty="0" smtClean="0"/>
              <a:t>Osmosis</a:t>
            </a:r>
            <a:r>
              <a:rPr lang="en-US" sz="2400" dirty="0" smtClean="0"/>
              <a:t> involves the movement of water molecules from an area of higher concentration to an area of lower concentration. </a:t>
            </a:r>
          </a:p>
          <a:p>
            <a:endParaRPr lang="en-US" sz="2400" dirty="0"/>
          </a:p>
        </p:txBody>
      </p:sp>
      <p:pic>
        <p:nvPicPr>
          <p:cNvPr id="573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1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Osmosis Works </a:t>
            </a:r>
            <a:endParaRPr lang="en-US" dirty="0"/>
          </a:p>
        </p:txBody>
      </p:sp>
      <p:sp>
        <p:nvSpPr>
          <p:cNvPr id="3" name="Content Placeholder 2"/>
          <p:cNvSpPr>
            <a:spLocks noGrp="1"/>
          </p:cNvSpPr>
          <p:nvPr>
            <p:ph idx="1"/>
          </p:nvPr>
        </p:nvSpPr>
        <p:spPr/>
        <p:txBody>
          <a:bodyPr/>
          <a:lstStyle/>
          <a:p>
            <a:r>
              <a:rPr lang="en-US" sz="2400" dirty="0" smtClean="0"/>
              <a:t>In the experimental setup below, the barrier is permeable to water but not to sugar. This means that water molecules can pass through the barrier, but the solute, sugar, cannot.</a:t>
            </a:r>
          </a:p>
          <a:p>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Osmosis Works </a:t>
            </a:r>
            <a:endParaRPr lang="en-US" dirty="0"/>
          </a:p>
        </p:txBody>
      </p:sp>
      <p:sp>
        <p:nvSpPr>
          <p:cNvPr id="3" name="Content Placeholder 2"/>
          <p:cNvSpPr>
            <a:spLocks noGrp="1"/>
          </p:cNvSpPr>
          <p:nvPr>
            <p:ph idx="1"/>
          </p:nvPr>
        </p:nvSpPr>
        <p:spPr/>
        <p:txBody>
          <a:bodyPr/>
          <a:lstStyle/>
          <a:p>
            <a:r>
              <a:rPr lang="en-US" sz="2000" dirty="0" smtClean="0"/>
              <a:t>There are more sugar molecules on the right side of the barrier than on the left side. Therefore, the concentration of water is lower on the right, where more of the solution is made of sugar. </a:t>
            </a:r>
          </a:p>
          <a:p>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7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Osmosis Works </a:t>
            </a:r>
            <a:endParaRPr lang="en-US" dirty="0"/>
          </a:p>
        </p:txBody>
      </p:sp>
      <p:sp>
        <p:nvSpPr>
          <p:cNvPr id="3" name="Content Placeholder 2"/>
          <p:cNvSpPr>
            <a:spLocks noGrp="1"/>
          </p:cNvSpPr>
          <p:nvPr>
            <p:ph idx="1"/>
          </p:nvPr>
        </p:nvSpPr>
        <p:spPr/>
        <p:txBody>
          <a:bodyPr/>
          <a:lstStyle/>
          <a:p>
            <a:r>
              <a:rPr lang="en-US" sz="2000" dirty="0" smtClean="0"/>
              <a:t>There is a net movement of water into the compartment containing the concentrated sugar solution.</a:t>
            </a:r>
          </a:p>
          <a:p>
            <a:endParaRPr lang="en-US" sz="2000" dirty="0" smtClean="0"/>
          </a:p>
          <a:p>
            <a:r>
              <a:rPr lang="en-US" sz="2000" u="sng" dirty="0" smtClean="0"/>
              <a:t>Water will tend to move across the barrier until equilibrium is reached</a:t>
            </a:r>
            <a:r>
              <a:rPr lang="en-US" sz="2000" dirty="0" smtClean="0"/>
              <a:t>. At that point, the concentrations of water and sugar will be the same on both sides. </a:t>
            </a:r>
          </a:p>
          <a:p>
            <a:endParaRPr lang="en-US" sz="2000"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056"/>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22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Osmosis Works </a:t>
            </a:r>
            <a:endParaRPr lang="en-US" dirty="0"/>
          </a:p>
        </p:txBody>
      </p:sp>
      <p:sp>
        <p:nvSpPr>
          <p:cNvPr id="3" name="Content Placeholder 2"/>
          <p:cNvSpPr>
            <a:spLocks noGrp="1"/>
          </p:cNvSpPr>
          <p:nvPr>
            <p:ph idx="1"/>
          </p:nvPr>
        </p:nvSpPr>
        <p:spPr/>
        <p:txBody>
          <a:bodyPr/>
          <a:lstStyle/>
          <a:p>
            <a:r>
              <a:rPr lang="en-US" sz="2400" u="sng" dirty="0" smtClean="0"/>
              <a:t>When the concentration is the same on both sides of the membrane</a:t>
            </a:r>
            <a:r>
              <a:rPr lang="en-US" sz="2400" dirty="0" smtClean="0"/>
              <a:t>, the two solutions will be </a:t>
            </a:r>
            <a:r>
              <a:rPr lang="en-US" sz="2400" b="1" dirty="0" smtClean="0"/>
              <a:t>isotonic</a:t>
            </a:r>
            <a:r>
              <a:rPr lang="en-US" sz="2400" dirty="0" smtClean="0"/>
              <a:t>, which means “</a:t>
            </a:r>
            <a:r>
              <a:rPr lang="en-US" sz="2400" u="sng" dirty="0" smtClean="0"/>
              <a:t>same strength</a:t>
            </a:r>
            <a:r>
              <a:rPr lang="en-US" sz="2400" dirty="0" smtClean="0"/>
              <a:t>.”</a:t>
            </a:r>
          </a:p>
          <a:p>
            <a:endParaRPr lang="en-US" sz="2400"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6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Osmosis Works </a:t>
            </a:r>
            <a:endParaRPr lang="en-US" dirty="0"/>
          </a:p>
        </p:txBody>
      </p:sp>
      <p:sp>
        <p:nvSpPr>
          <p:cNvPr id="3" name="Content Placeholder 2"/>
          <p:cNvSpPr>
            <a:spLocks noGrp="1"/>
          </p:cNvSpPr>
          <p:nvPr>
            <p:ph idx="1"/>
          </p:nvPr>
        </p:nvSpPr>
        <p:spPr/>
        <p:txBody>
          <a:bodyPr/>
          <a:lstStyle/>
          <a:p>
            <a:r>
              <a:rPr lang="en-US" sz="2400" dirty="0" smtClean="0"/>
              <a:t>The more concentrated sugar solution at the start of the experiment was </a:t>
            </a:r>
            <a:r>
              <a:rPr lang="en-US" sz="2400" b="1" dirty="0" smtClean="0"/>
              <a:t>hypertonic</a:t>
            </a:r>
            <a:r>
              <a:rPr lang="en-US" sz="2400" dirty="0" smtClean="0"/>
              <a:t>, or “</a:t>
            </a:r>
            <a:r>
              <a:rPr lang="en-US" sz="2400" u="sng" dirty="0" smtClean="0"/>
              <a:t>above strength</a:t>
            </a:r>
            <a:r>
              <a:rPr lang="en-US" sz="2400" dirty="0" smtClean="0"/>
              <a:t>,” compared to the dilute sugar solution. </a:t>
            </a:r>
          </a:p>
          <a:p>
            <a:endParaRPr lang="en-US" sz="2400" dirty="0" smtClean="0"/>
          </a:p>
          <a:p>
            <a:r>
              <a:rPr lang="en-US" sz="2400" dirty="0" smtClean="0"/>
              <a:t>The dilute sugar solution was </a:t>
            </a:r>
            <a:r>
              <a:rPr lang="en-US" sz="2400" b="1" dirty="0" smtClean="0"/>
              <a:t>hypotonic</a:t>
            </a:r>
            <a:r>
              <a:rPr lang="en-US" sz="2400" dirty="0" smtClean="0"/>
              <a:t>, or “</a:t>
            </a:r>
            <a:r>
              <a:rPr lang="en-US" sz="2400" u="sng" dirty="0" smtClean="0"/>
              <a:t>below strength.”</a:t>
            </a:r>
          </a:p>
          <a:p>
            <a:endParaRPr lang="en-US" sz="2400"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 y="4221088"/>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09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 </a:t>
            </a:r>
            <a:endParaRPr lang="en-US" dirty="0"/>
          </a:p>
        </p:txBody>
      </p:sp>
      <p:sp>
        <p:nvSpPr>
          <p:cNvPr id="4" name="Content Placeholder 3"/>
          <p:cNvSpPr>
            <a:spLocks noGrp="1"/>
          </p:cNvSpPr>
          <p:nvPr>
            <p:ph sz="half" idx="1"/>
          </p:nvPr>
        </p:nvSpPr>
        <p:spPr/>
        <p:txBody>
          <a:bodyPr/>
          <a:lstStyle/>
          <a:p>
            <a:r>
              <a:rPr lang="en-US" sz="2400" dirty="0" smtClean="0"/>
              <a:t>For organisms to survive, they must have a way to balance the intake and loss of water. </a:t>
            </a:r>
          </a:p>
          <a:p>
            <a:endParaRPr lang="en-US" sz="2400" dirty="0" smtClean="0"/>
          </a:p>
          <a:p>
            <a:r>
              <a:rPr lang="en-US" sz="2400" u="sng" dirty="0" smtClean="0"/>
              <a:t>The net movement of water out of or into a cell exerts a force known as </a:t>
            </a:r>
            <a:r>
              <a:rPr lang="en-US" sz="2400" b="1" u="sng" dirty="0" smtClean="0"/>
              <a:t>osmotic pressure.</a:t>
            </a:r>
          </a:p>
          <a:p>
            <a:endParaRPr lang="en-US" u="sng" dirty="0"/>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79680"/>
            <a:ext cx="4255765" cy="398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07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Osmotic Pressure </a:t>
            </a:r>
            <a:endParaRPr lang="en-US" dirty="0"/>
          </a:p>
        </p:txBody>
      </p:sp>
      <p:sp>
        <p:nvSpPr>
          <p:cNvPr id="6" name="Content Placeholder 5"/>
          <p:cNvSpPr>
            <a:spLocks noGrp="1"/>
          </p:cNvSpPr>
          <p:nvPr>
            <p:ph idx="1"/>
          </p:nvPr>
        </p:nvSpPr>
        <p:spPr/>
        <p:txBody>
          <a:bodyPr/>
          <a:lstStyle/>
          <a:p>
            <a:r>
              <a:rPr lang="en-US" sz="2000" dirty="0" smtClean="0"/>
              <a:t>Because the cell is filled with salts, sugars, proteins, and other molecules, </a:t>
            </a:r>
            <a:r>
              <a:rPr lang="en-US" sz="2000" b="1" dirty="0" smtClean="0"/>
              <a:t>it is almost always hypertonic to fresh water. </a:t>
            </a:r>
          </a:p>
          <a:p>
            <a:endParaRPr lang="en-US" sz="2000" dirty="0" smtClean="0"/>
          </a:p>
          <a:p>
            <a:r>
              <a:rPr lang="en-US" sz="2000" dirty="0" smtClean="0"/>
              <a:t>As a result, water tends to move quickly into a cell surrounded by fresh water, causing it to swell. Eventually, the cell may burst.</a:t>
            </a:r>
          </a:p>
          <a:p>
            <a:endParaRPr lang="en-US"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1048"/>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38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 </a:t>
            </a:r>
            <a:endParaRPr lang="en-US" dirty="0"/>
          </a:p>
        </p:txBody>
      </p:sp>
      <p:sp>
        <p:nvSpPr>
          <p:cNvPr id="3" name="Content Placeholder 2"/>
          <p:cNvSpPr>
            <a:spLocks noGrp="1"/>
          </p:cNvSpPr>
          <p:nvPr>
            <p:ph idx="1"/>
          </p:nvPr>
        </p:nvSpPr>
        <p:spPr/>
        <p:txBody>
          <a:bodyPr/>
          <a:lstStyle/>
          <a:p>
            <a:r>
              <a:rPr lang="en-US" sz="2000" b="1" dirty="0" smtClean="0"/>
              <a:t>In plants, the movement of water into the cell causes the central vacuole to swell, pushing cell contents out against the cell wall.</a:t>
            </a:r>
          </a:p>
          <a:p>
            <a:endParaRPr lang="en-US" sz="2000" dirty="0" smtClean="0"/>
          </a:p>
          <a:p>
            <a:r>
              <a:rPr lang="en-US" sz="2000" dirty="0" smtClean="0"/>
              <a:t>Since most cells in large organisms do not come in contact with fresh water, they are not in danger of bursting.</a:t>
            </a:r>
          </a:p>
          <a:p>
            <a:endParaRPr lang="en-US" sz="2000"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 y="3573016"/>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67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Diffusion </a:t>
            </a:r>
            <a:endParaRPr lang="en-US" dirty="0"/>
          </a:p>
        </p:txBody>
      </p:sp>
      <p:sp>
        <p:nvSpPr>
          <p:cNvPr id="3" name="Content Placeholder 2"/>
          <p:cNvSpPr>
            <a:spLocks noGrp="1"/>
          </p:cNvSpPr>
          <p:nvPr>
            <p:ph sz="half" idx="1"/>
          </p:nvPr>
        </p:nvSpPr>
        <p:spPr>
          <a:xfrm>
            <a:off x="467544" y="1052736"/>
            <a:ext cx="4038600" cy="4525963"/>
          </a:xfrm>
        </p:spPr>
        <p:txBody>
          <a:bodyPr/>
          <a:lstStyle/>
          <a:p>
            <a:r>
              <a:rPr lang="en-US" sz="1800" dirty="0" smtClean="0"/>
              <a:t>The cytoplasm of a cell is a solution of many different substances dissolved in water. </a:t>
            </a:r>
          </a:p>
          <a:p>
            <a:endParaRPr lang="en-US" sz="1800" dirty="0" smtClean="0"/>
          </a:p>
          <a:p>
            <a:r>
              <a:rPr lang="en-US" sz="1800" dirty="0" smtClean="0"/>
              <a:t>In any solution, solute particles tend to move from an area where they are more concentrated to an area where they are less concentrated. </a:t>
            </a:r>
          </a:p>
          <a:p>
            <a:endParaRPr lang="en-US" sz="1800" dirty="0" smtClean="0"/>
          </a:p>
          <a:p>
            <a:r>
              <a:rPr lang="en-US" sz="1800" u="sng" dirty="0" smtClean="0"/>
              <a:t>The process by which particles move from an area of high concentration to an area of lower concentration is known as </a:t>
            </a:r>
            <a:r>
              <a:rPr lang="en-US" sz="1800" b="1" u="sng" dirty="0" smtClean="0"/>
              <a:t>diffusion. </a:t>
            </a:r>
          </a:p>
          <a:p>
            <a:endParaRPr lang="en-US" sz="1800" dirty="0" smtClean="0"/>
          </a:p>
          <a:p>
            <a:r>
              <a:rPr lang="en-US" sz="1800" dirty="0" smtClean="0"/>
              <a:t>	</a:t>
            </a:r>
            <a:endParaRPr lang="en-US" sz="1800"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579" y="1268760"/>
            <a:ext cx="422446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13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 </a:t>
            </a:r>
            <a:endParaRPr lang="en-US" dirty="0"/>
          </a:p>
        </p:txBody>
      </p:sp>
      <p:sp>
        <p:nvSpPr>
          <p:cNvPr id="3" name="Content Placeholder 2"/>
          <p:cNvSpPr>
            <a:spLocks noGrp="1"/>
          </p:cNvSpPr>
          <p:nvPr>
            <p:ph idx="1"/>
          </p:nvPr>
        </p:nvSpPr>
        <p:spPr/>
        <p:txBody>
          <a:bodyPr/>
          <a:lstStyle/>
          <a:p>
            <a:r>
              <a:rPr lang="en-US" sz="2000" dirty="0" smtClean="0"/>
              <a:t>Instead, the cells are bathed in fluids, such as blood, that are </a:t>
            </a:r>
            <a:r>
              <a:rPr lang="en-US" sz="2000" b="1" dirty="0" smtClean="0"/>
              <a:t>isotonic and have concentrations of dissolved materials roughly equal to those in the cells.</a:t>
            </a:r>
          </a:p>
          <a:p>
            <a:endParaRPr lang="en-US" sz="2000" dirty="0" smtClean="0"/>
          </a:p>
          <a:p>
            <a:r>
              <a:rPr lang="en-US" sz="2000" dirty="0" smtClean="0"/>
              <a:t>Cells placed in an isotonic solution neither gain nor lose water. </a:t>
            </a:r>
          </a:p>
          <a:p>
            <a:endParaRPr lang="en-US" sz="2000"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58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 </a:t>
            </a:r>
            <a:endParaRPr lang="en-US" dirty="0"/>
          </a:p>
        </p:txBody>
      </p:sp>
      <p:sp>
        <p:nvSpPr>
          <p:cNvPr id="3" name="Content Placeholder 2"/>
          <p:cNvSpPr>
            <a:spLocks noGrp="1"/>
          </p:cNvSpPr>
          <p:nvPr>
            <p:ph idx="1"/>
          </p:nvPr>
        </p:nvSpPr>
        <p:spPr/>
        <p:txBody>
          <a:bodyPr/>
          <a:lstStyle/>
          <a:p>
            <a:r>
              <a:rPr lang="en-US" sz="2800" dirty="0" smtClean="0"/>
              <a:t>In a </a:t>
            </a:r>
            <a:r>
              <a:rPr lang="en-US" sz="2800" b="1" dirty="0" smtClean="0"/>
              <a:t>hypertonic solution, water rushes out of the cell</a:t>
            </a:r>
            <a:r>
              <a:rPr lang="en-US" sz="2800" dirty="0" smtClean="0"/>
              <a:t>, causing animal cells to shrink and plant cell vacuoles to collapse. </a:t>
            </a:r>
          </a:p>
          <a:p>
            <a:endParaRPr lang="en-US" sz="2800" dirty="0"/>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 y="3440113"/>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61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 </a:t>
            </a:r>
            <a:endParaRPr lang="en-US" dirty="0"/>
          </a:p>
        </p:txBody>
      </p:sp>
      <p:sp>
        <p:nvSpPr>
          <p:cNvPr id="4" name="Content Placeholder 3"/>
          <p:cNvSpPr>
            <a:spLocks noGrp="1"/>
          </p:cNvSpPr>
          <p:nvPr>
            <p:ph sz="half" idx="1"/>
          </p:nvPr>
        </p:nvSpPr>
        <p:spPr/>
        <p:txBody>
          <a:bodyPr/>
          <a:lstStyle/>
          <a:p>
            <a:r>
              <a:rPr lang="en-US" sz="2000" dirty="0" smtClean="0"/>
              <a:t>Some cells, such as the eggs laid by fish and frogs, must come into contact with fresh water. These types of cells tend to lack water channels. </a:t>
            </a:r>
          </a:p>
          <a:p>
            <a:endParaRPr lang="en-US" sz="2000" dirty="0" smtClean="0"/>
          </a:p>
          <a:p>
            <a:r>
              <a:rPr lang="en-US" sz="2000" dirty="0" smtClean="0"/>
              <a:t>As a result, water moves into them so slowly that osmotic pressure does not become a problem. </a:t>
            </a:r>
          </a:p>
          <a:p>
            <a:endParaRPr lang="en-US"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050" y="1484784"/>
            <a:ext cx="429781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59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Osmotic Pressure </a:t>
            </a:r>
            <a:endParaRPr lang="en-US" dirty="0"/>
          </a:p>
        </p:txBody>
      </p:sp>
      <p:sp>
        <p:nvSpPr>
          <p:cNvPr id="5" name="Content Placeholder 4"/>
          <p:cNvSpPr>
            <a:spLocks noGrp="1"/>
          </p:cNvSpPr>
          <p:nvPr>
            <p:ph idx="1"/>
          </p:nvPr>
        </p:nvSpPr>
        <p:spPr/>
        <p:txBody>
          <a:bodyPr/>
          <a:lstStyle/>
          <a:p>
            <a:r>
              <a:rPr lang="en-US" sz="2400" dirty="0" smtClean="0"/>
              <a:t>Other cells, including those of plants and bacteria, that come into contact with fresh water are surrounded by tough cell walls that prevent the cells from expanding, even under tremendous osmotic pressure. </a:t>
            </a:r>
          </a:p>
          <a:p>
            <a:endParaRPr lang="en-US" sz="2400"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909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82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4" name="Content Placeholder 3"/>
          <p:cNvSpPr>
            <a:spLocks noGrp="1"/>
          </p:cNvSpPr>
          <p:nvPr>
            <p:ph sz="half" idx="1"/>
          </p:nvPr>
        </p:nvSpPr>
        <p:spPr>
          <a:xfrm>
            <a:off x="22067" y="1423719"/>
            <a:ext cx="4038600" cy="4525963"/>
          </a:xfrm>
        </p:spPr>
        <p:txBody>
          <a:bodyPr/>
          <a:lstStyle/>
          <a:p>
            <a:r>
              <a:rPr lang="en-US" sz="2000" dirty="0" smtClean="0"/>
              <a:t>Cells sometimes must move materials against a concentration difference. </a:t>
            </a:r>
          </a:p>
          <a:p>
            <a:endParaRPr lang="en-US" sz="2000" dirty="0" smtClean="0"/>
          </a:p>
          <a:p>
            <a:r>
              <a:rPr lang="en-US" sz="2000" u="sng" dirty="0" smtClean="0"/>
              <a:t>The movement of material against a concentration difference is known as active transport. </a:t>
            </a:r>
            <a:r>
              <a:rPr lang="en-US" sz="2000" b="1" u="sng" dirty="0" smtClean="0"/>
              <a:t>Active transport </a:t>
            </a:r>
            <a:r>
              <a:rPr lang="en-US" sz="2000" u="sng" dirty="0" smtClean="0"/>
              <a:t>requires energy. </a:t>
            </a:r>
          </a:p>
          <a:p>
            <a:endParaRPr lang="en-US" sz="2000" u="sng"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443498"/>
            <a:ext cx="4949045" cy="382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08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3" name="Content Placeholder 2"/>
          <p:cNvSpPr>
            <a:spLocks noGrp="1"/>
          </p:cNvSpPr>
          <p:nvPr>
            <p:ph sz="half" idx="1"/>
          </p:nvPr>
        </p:nvSpPr>
        <p:spPr/>
        <p:txBody>
          <a:bodyPr/>
          <a:lstStyle/>
          <a:p>
            <a:r>
              <a:rPr lang="en-US" dirty="0" smtClean="0"/>
              <a:t>The </a:t>
            </a:r>
            <a:r>
              <a:rPr lang="en-US" b="1" dirty="0" smtClean="0"/>
              <a:t>active transport </a:t>
            </a:r>
            <a:r>
              <a:rPr lang="en-US" dirty="0" smtClean="0"/>
              <a:t>of small molecules or ions across a cell membrane is generally carried out by </a:t>
            </a:r>
            <a:r>
              <a:rPr lang="en-US" b="1" dirty="0" smtClean="0"/>
              <a:t>transport proteins, or protein “pumps,” </a:t>
            </a:r>
            <a:r>
              <a:rPr lang="en-US" dirty="0" smtClean="0"/>
              <a:t>that are found in the membrane itself. </a:t>
            </a:r>
          </a:p>
          <a:p>
            <a:endParaRPr lang="en-US" dirty="0"/>
          </a:p>
        </p:txBody>
      </p:sp>
      <p:pic>
        <p:nvPicPr>
          <p:cNvPr id="7168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91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3" name="Content Placeholder 2"/>
          <p:cNvSpPr>
            <a:spLocks noGrp="1"/>
          </p:cNvSpPr>
          <p:nvPr>
            <p:ph sz="half" idx="1"/>
          </p:nvPr>
        </p:nvSpPr>
        <p:spPr/>
        <p:txBody>
          <a:bodyPr/>
          <a:lstStyle/>
          <a:p>
            <a:r>
              <a:rPr lang="en-US" sz="2000" dirty="0" smtClean="0"/>
              <a:t>Larger molecules and clumps of material can also be actively transported across the cell membrane by processes known as </a:t>
            </a:r>
            <a:r>
              <a:rPr lang="en-US" sz="2000" b="1" dirty="0" smtClean="0"/>
              <a:t>endocytosis </a:t>
            </a:r>
            <a:r>
              <a:rPr lang="en-US" sz="2000" dirty="0" smtClean="0"/>
              <a:t>and </a:t>
            </a:r>
            <a:r>
              <a:rPr lang="en-US" sz="2000" b="1" dirty="0" smtClean="0"/>
              <a:t>exocytosis</a:t>
            </a:r>
            <a:r>
              <a:rPr lang="en-US" sz="2000" dirty="0" smtClean="0"/>
              <a:t>. </a:t>
            </a:r>
          </a:p>
          <a:p>
            <a:endParaRPr lang="en-US" sz="2000" dirty="0" smtClean="0"/>
          </a:p>
          <a:p>
            <a:r>
              <a:rPr lang="en-US" sz="2000" dirty="0" smtClean="0"/>
              <a:t>The transport of these larger materials sometimes involves changes in the shape of the cell membrane.</a:t>
            </a:r>
          </a:p>
          <a:p>
            <a:endParaRPr lang="en-US" dirty="0"/>
          </a:p>
        </p:txBody>
      </p:sp>
      <p:pic>
        <p:nvPicPr>
          <p:cNvPr id="727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199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Endocytosis </a:t>
            </a:r>
            <a:endParaRPr lang="en-US" dirty="0"/>
          </a:p>
        </p:txBody>
      </p:sp>
      <p:sp>
        <p:nvSpPr>
          <p:cNvPr id="3" name="Content Placeholder 2"/>
          <p:cNvSpPr>
            <a:spLocks noGrp="1"/>
          </p:cNvSpPr>
          <p:nvPr>
            <p:ph sz="half" idx="1"/>
          </p:nvPr>
        </p:nvSpPr>
        <p:spPr/>
        <p:txBody>
          <a:bodyPr/>
          <a:lstStyle/>
          <a:p>
            <a:r>
              <a:rPr lang="en-US" sz="2000" b="1" dirty="0" smtClean="0"/>
              <a:t>Endocytosis</a:t>
            </a:r>
            <a:r>
              <a:rPr lang="en-US" sz="2000" dirty="0" smtClean="0"/>
              <a:t> is the process of taking material into the cell by means of infoldings, or pockets, of the cell membrane. </a:t>
            </a:r>
          </a:p>
          <a:p>
            <a:endParaRPr lang="en-US" sz="2000" dirty="0" smtClean="0"/>
          </a:p>
          <a:p>
            <a:r>
              <a:rPr lang="en-US" sz="2000" dirty="0" smtClean="0"/>
              <a:t>The pocket that results breaks loose from the </a:t>
            </a:r>
            <a:r>
              <a:rPr lang="en-US" sz="2000" u="sng" dirty="0" smtClean="0"/>
              <a:t>outer portion of the cell membrane and forms a vesicle or vacuole within the cytoplasm. </a:t>
            </a:r>
          </a:p>
          <a:p>
            <a:endParaRPr lang="en-US" sz="2000" dirty="0"/>
          </a:p>
        </p:txBody>
      </p:sp>
      <p:pic>
        <p:nvPicPr>
          <p:cNvPr id="7475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3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Endocytosis </a:t>
            </a:r>
            <a:endParaRPr lang="en-US" dirty="0"/>
          </a:p>
        </p:txBody>
      </p:sp>
      <p:sp>
        <p:nvSpPr>
          <p:cNvPr id="3" name="Content Placeholder 2"/>
          <p:cNvSpPr>
            <a:spLocks noGrp="1"/>
          </p:cNvSpPr>
          <p:nvPr>
            <p:ph sz="half" idx="1"/>
          </p:nvPr>
        </p:nvSpPr>
        <p:spPr/>
        <p:txBody>
          <a:bodyPr/>
          <a:lstStyle/>
          <a:p>
            <a:r>
              <a:rPr lang="en-US" sz="2000" dirty="0" smtClean="0"/>
              <a:t>Large molecules, clumps of food, and even whole cells can be taken up by endocytosis. </a:t>
            </a:r>
          </a:p>
          <a:p>
            <a:endParaRPr lang="en-US" sz="2000" dirty="0" smtClean="0"/>
          </a:p>
          <a:p>
            <a:r>
              <a:rPr lang="en-US" sz="2000" dirty="0" smtClean="0"/>
              <a:t>Two examples of endocytosis are </a:t>
            </a:r>
            <a:r>
              <a:rPr lang="en-US" sz="2000" b="1" dirty="0" smtClean="0"/>
              <a:t>phagocytosis and pinocytosis.</a:t>
            </a:r>
          </a:p>
          <a:p>
            <a:endParaRPr lang="en-US" b="1" dirty="0"/>
          </a:p>
        </p:txBody>
      </p:sp>
      <p:pic>
        <p:nvPicPr>
          <p:cNvPr id="7577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641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Endocytosis </a:t>
            </a:r>
            <a:endParaRPr lang="en-US" dirty="0"/>
          </a:p>
        </p:txBody>
      </p:sp>
      <p:sp>
        <p:nvSpPr>
          <p:cNvPr id="3" name="Content Placeholder 2"/>
          <p:cNvSpPr>
            <a:spLocks noGrp="1"/>
          </p:cNvSpPr>
          <p:nvPr>
            <p:ph sz="half" idx="1"/>
          </p:nvPr>
        </p:nvSpPr>
        <p:spPr/>
        <p:txBody>
          <a:bodyPr/>
          <a:lstStyle/>
          <a:p>
            <a:r>
              <a:rPr lang="en-US" sz="2000" dirty="0" smtClean="0"/>
              <a:t>In </a:t>
            </a:r>
            <a:r>
              <a:rPr lang="en-US" sz="2000" b="1" dirty="0" smtClean="0"/>
              <a:t>pinocytosis</a:t>
            </a:r>
            <a:r>
              <a:rPr lang="en-US" sz="2000" dirty="0" smtClean="0"/>
              <a:t>, cells take up liquid from the surrounding environment by forming tiny pockets along the cell membrane. </a:t>
            </a:r>
          </a:p>
          <a:p>
            <a:endParaRPr lang="en-US" sz="2000" dirty="0" smtClean="0"/>
          </a:p>
          <a:p>
            <a:r>
              <a:rPr lang="en-US" sz="2000" dirty="0" smtClean="0"/>
              <a:t>The pockets fill with liquid and pinch off to form vacuoles within the cell. </a:t>
            </a:r>
          </a:p>
          <a:p>
            <a:endParaRPr lang="en-US" dirty="0"/>
          </a:p>
        </p:txBody>
      </p:sp>
      <p:pic>
        <p:nvPicPr>
          <p:cNvPr id="7680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30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Diffusion </a:t>
            </a:r>
            <a:endParaRPr lang="en-US" dirty="0"/>
          </a:p>
        </p:txBody>
      </p:sp>
      <p:sp>
        <p:nvSpPr>
          <p:cNvPr id="6" name="Content Placeholder 5"/>
          <p:cNvSpPr>
            <a:spLocks noGrp="1"/>
          </p:cNvSpPr>
          <p:nvPr>
            <p:ph idx="1"/>
          </p:nvPr>
        </p:nvSpPr>
        <p:spPr/>
        <p:txBody>
          <a:bodyPr/>
          <a:lstStyle/>
          <a:p>
            <a:r>
              <a:rPr lang="en-US" sz="2400" dirty="0" smtClean="0"/>
              <a:t>Suppose a substance is present in unequal concentrations on either side of a cell membrane. </a:t>
            </a:r>
          </a:p>
          <a:p>
            <a:endParaRPr lang="en-US"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16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Exocytosis </a:t>
            </a:r>
            <a:endParaRPr lang="en-US" dirty="0"/>
          </a:p>
        </p:txBody>
      </p:sp>
      <p:sp>
        <p:nvSpPr>
          <p:cNvPr id="3" name="Content Placeholder 2"/>
          <p:cNvSpPr>
            <a:spLocks noGrp="1"/>
          </p:cNvSpPr>
          <p:nvPr>
            <p:ph sz="half" idx="1"/>
          </p:nvPr>
        </p:nvSpPr>
        <p:spPr/>
        <p:txBody>
          <a:bodyPr/>
          <a:lstStyle/>
          <a:p>
            <a:r>
              <a:rPr lang="en-US" sz="2000" u="sng" dirty="0" smtClean="0"/>
              <a:t>Many cells also release large amounts of material from the cell, a process known as </a:t>
            </a:r>
            <a:r>
              <a:rPr lang="en-US" sz="2000" b="1" u="sng" dirty="0" smtClean="0"/>
              <a:t>exocytosis</a:t>
            </a:r>
            <a:r>
              <a:rPr lang="en-US" sz="2000" u="sng" dirty="0" smtClean="0"/>
              <a:t>. </a:t>
            </a:r>
          </a:p>
          <a:p>
            <a:pPr marL="0" indent="0">
              <a:buNone/>
            </a:pPr>
            <a:endParaRPr lang="en-US" sz="2000" u="sng" dirty="0" smtClean="0"/>
          </a:p>
          <a:p>
            <a:r>
              <a:rPr lang="en-US" sz="2000" dirty="0" smtClean="0"/>
              <a:t>During </a:t>
            </a:r>
            <a:r>
              <a:rPr lang="en-US" sz="2000" b="1" dirty="0" smtClean="0"/>
              <a:t>exocytosis</a:t>
            </a:r>
            <a:r>
              <a:rPr lang="en-US" sz="2000" dirty="0" smtClean="0"/>
              <a:t>, the membrane of the vacuole surrounding the material fuses with the cell membrane, forcing the contents out of the cell. </a:t>
            </a:r>
          </a:p>
          <a:p>
            <a:endParaRPr lang="en-US" sz="2000" dirty="0" smtClean="0"/>
          </a:p>
          <a:p>
            <a:endParaRPr lang="en-US" sz="2000" dirty="0"/>
          </a:p>
        </p:txBody>
      </p:sp>
      <p:pic>
        <p:nvPicPr>
          <p:cNvPr id="778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0362" y="1799506"/>
            <a:ext cx="3554276" cy="41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0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a:t>
            </a:r>
            <a:endParaRPr lang="en-US" dirty="0"/>
          </a:p>
        </p:txBody>
      </p:sp>
      <p:sp>
        <p:nvSpPr>
          <p:cNvPr id="3" name="Content Placeholder 2"/>
          <p:cNvSpPr>
            <a:spLocks noGrp="1"/>
          </p:cNvSpPr>
          <p:nvPr>
            <p:ph idx="1"/>
          </p:nvPr>
        </p:nvSpPr>
        <p:spPr/>
        <p:txBody>
          <a:bodyPr/>
          <a:lstStyle/>
          <a:p>
            <a:r>
              <a:rPr lang="en-US" sz="2400" dirty="0" smtClean="0"/>
              <a:t>If the substance can cross the cell membrane, its particles will tend to move toward the area where it is less concentrated until it is evenly distributed. </a:t>
            </a:r>
          </a:p>
          <a:p>
            <a:endParaRPr lang="en-US"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57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5" name="Content Placeholder 4"/>
          <p:cNvSpPr>
            <a:spLocks noGrp="1"/>
          </p:cNvSpPr>
          <p:nvPr>
            <p:ph idx="1"/>
          </p:nvPr>
        </p:nvSpPr>
        <p:spPr/>
        <p:txBody>
          <a:bodyPr/>
          <a:lstStyle/>
          <a:p>
            <a:r>
              <a:rPr lang="en-US" sz="2400" dirty="0" smtClean="0"/>
              <a:t>At that point, the concentration of the substance on both sides of the           </a:t>
            </a:r>
          </a:p>
          <a:p>
            <a:r>
              <a:rPr lang="en-US" sz="2400" dirty="0" smtClean="0"/>
              <a:t>cell membrane is the same, and equilibrium is reached.</a:t>
            </a:r>
          </a:p>
          <a:p>
            <a:endParaRPr lang="en-US" dirty="0"/>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6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a:t>
            </a:r>
            <a:endParaRPr lang="en-US" dirty="0"/>
          </a:p>
        </p:txBody>
      </p:sp>
      <p:sp>
        <p:nvSpPr>
          <p:cNvPr id="3" name="Content Placeholder 2"/>
          <p:cNvSpPr>
            <a:spLocks noGrp="1"/>
          </p:cNvSpPr>
          <p:nvPr>
            <p:ph idx="1"/>
          </p:nvPr>
        </p:nvSpPr>
        <p:spPr>
          <a:xfrm>
            <a:off x="467544" y="1268760"/>
            <a:ext cx="8229600" cy="4525963"/>
          </a:xfrm>
        </p:spPr>
        <p:txBody>
          <a:bodyPr/>
          <a:lstStyle/>
          <a:p>
            <a:r>
              <a:rPr lang="en-US" sz="2400" dirty="0" smtClean="0"/>
              <a:t>Even when equilibrium is reached, particles of a solution will continue to move across the membrane in both directions.  </a:t>
            </a:r>
          </a:p>
          <a:p>
            <a:r>
              <a:rPr lang="en-US" sz="2400" dirty="0" smtClean="0"/>
              <a:t>Because almost equal numbers of particles move in each direction, there is no net change in the concentration on either side.</a:t>
            </a:r>
          </a:p>
          <a:p>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056"/>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34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Diffusion </a:t>
            </a:r>
            <a:endParaRPr lang="en-US" dirty="0"/>
          </a:p>
        </p:txBody>
      </p:sp>
      <p:sp>
        <p:nvSpPr>
          <p:cNvPr id="5" name="Content Placeholder 4"/>
          <p:cNvSpPr>
            <a:spLocks noGrp="1"/>
          </p:cNvSpPr>
          <p:nvPr>
            <p:ph sz="half" idx="1"/>
          </p:nvPr>
        </p:nvSpPr>
        <p:spPr/>
        <p:txBody>
          <a:bodyPr/>
          <a:lstStyle/>
          <a:p>
            <a:r>
              <a:rPr lang="en-US" sz="2000" b="1" dirty="0" smtClean="0"/>
              <a:t>Diffusion </a:t>
            </a:r>
            <a:r>
              <a:rPr lang="en-US" sz="2000" dirty="0" smtClean="0"/>
              <a:t>depends upon random particle movements. Substances diffuse across membranes </a:t>
            </a:r>
            <a:r>
              <a:rPr lang="en-US" sz="2000" u="sng" dirty="0" smtClean="0"/>
              <a:t>without requiring the cell to use additional energy.</a:t>
            </a:r>
          </a:p>
          <a:p>
            <a:endParaRPr lang="en-US" sz="2000" dirty="0" smtClean="0"/>
          </a:p>
          <a:p>
            <a:r>
              <a:rPr lang="en-US" sz="2000" u="sng" dirty="0" smtClean="0"/>
              <a:t>The movement of materials across the cell membrane without using cellular energy is called </a:t>
            </a:r>
            <a:r>
              <a:rPr lang="en-US" sz="2000" b="1" u="sng" dirty="0" smtClean="0"/>
              <a:t>passive transport</a:t>
            </a:r>
            <a:r>
              <a:rPr lang="en-US" sz="2000" u="sng" dirty="0" smtClean="0"/>
              <a:t>.</a:t>
            </a:r>
          </a:p>
          <a:p>
            <a:endParaRPr lang="en-US" sz="20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313191"/>
            <a:ext cx="38100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283" y="3933056"/>
            <a:ext cx="3975205" cy="247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83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Facilitated Diffusion </a:t>
            </a:r>
            <a:endParaRPr lang="en-US" dirty="0"/>
          </a:p>
        </p:txBody>
      </p:sp>
      <p:sp>
        <p:nvSpPr>
          <p:cNvPr id="3" name="Content Placeholder 2"/>
          <p:cNvSpPr>
            <a:spLocks noGrp="1"/>
          </p:cNvSpPr>
          <p:nvPr>
            <p:ph sz="half" idx="1"/>
          </p:nvPr>
        </p:nvSpPr>
        <p:spPr/>
        <p:txBody>
          <a:bodyPr/>
          <a:lstStyle/>
          <a:p>
            <a:r>
              <a:rPr lang="en-US" sz="2000" dirty="0" smtClean="0"/>
              <a:t>Cell membranes have proteins that act as carriers, or channels, making it easy for certain molecules to cross. </a:t>
            </a:r>
          </a:p>
          <a:p>
            <a:endParaRPr lang="en-US" sz="2000" dirty="0" smtClean="0"/>
          </a:p>
          <a:p>
            <a:r>
              <a:rPr lang="en-US" sz="2000" u="sng" dirty="0" smtClean="0"/>
              <a:t>Molecules that cannot directly diffuse across the membrane pass through special protein channels in a process known as </a:t>
            </a:r>
            <a:r>
              <a:rPr lang="en-US" sz="2000" b="1" u="sng" dirty="0" smtClean="0"/>
              <a:t>facilitated diffusion</a:t>
            </a:r>
            <a:r>
              <a:rPr lang="en-US" sz="2000" u="sng" dirty="0" smtClean="0"/>
              <a:t>. </a:t>
            </a:r>
          </a:p>
          <a:p>
            <a:endParaRPr lang="en-US" sz="1800" dirty="0" smtClean="0"/>
          </a:p>
          <a:p>
            <a:endParaRPr lang="en-US" sz="1800"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00549"/>
            <a:ext cx="38100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19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Facilitated Diffusion </a:t>
            </a:r>
            <a:endParaRPr lang="en-US" dirty="0"/>
          </a:p>
        </p:txBody>
      </p:sp>
      <p:sp>
        <p:nvSpPr>
          <p:cNvPr id="3" name="Content Placeholder 2"/>
          <p:cNvSpPr>
            <a:spLocks noGrp="1"/>
          </p:cNvSpPr>
          <p:nvPr>
            <p:ph sz="half" idx="1"/>
          </p:nvPr>
        </p:nvSpPr>
        <p:spPr/>
        <p:txBody>
          <a:bodyPr/>
          <a:lstStyle/>
          <a:p>
            <a:r>
              <a:rPr lang="en-US" sz="2000" dirty="0" smtClean="0"/>
              <a:t>Hundreds of different proteins have been found that allow particular substances to cross cell membranes. </a:t>
            </a:r>
          </a:p>
          <a:p>
            <a:endParaRPr lang="en-US" sz="2000" dirty="0" smtClean="0"/>
          </a:p>
          <a:p>
            <a:r>
              <a:rPr lang="en-US" sz="2000" dirty="0" smtClean="0"/>
              <a:t>The movement of molecules by </a:t>
            </a:r>
            <a:r>
              <a:rPr lang="en-US" sz="2000" b="1" u="sng" dirty="0" smtClean="0"/>
              <a:t>facilitated diffusion </a:t>
            </a:r>
            <a:r>
              <a:rPr lang="en-US" sz="2000" u="sng" dirty="0" smtClean="0"/>
              <a:t>does not require any additional use of the cell’s energy.</a:t>
            </a:r>
          </a:p>
          <a:p>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064868" cy="189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278" y="3933056"/>
            <a:ext cx="4436343" cy="214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31866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288</TotalTime>
  <Words>1183</Words>
  <Application>Microsoft Office PowerPoint</Application>
  <PresentationFormat>On-screen Show (4:3)</PresentationFormat>
  <Paragraphs>105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Diseño predeterminado</vt:lpstr>
      <vt:lpstr>7.3 Cell Transport</vt:lpstr>
      <vt:lpstr>Diffusion </vt:lpstr>
      <vt:lpstr>Diffusion </vt:lpstr>
      <vt:lpstr>Diffusion </vt:lpstr>
      <vt:lpstr>Diffusion</vt:lpstr>
      <vt:lpstr>Diffusion </vt:lpstr>
      <vt:lpstr>Diffusion </vt:lpstr>
      <vt:lpstr>Facilitated Diffusion </vt:lpstr>
      <vt:lpstr>Facilitated Diffusion </vt:lpstr>
      <vt:lpstr>Osmosis: An Example of Facilitated Diffusion</vt:lpstr>
      <vt:lpstr>Osmosis: An Example of Facilitated Diffusion </vt:lpstr>
      <vt:lpstr>How Osmosis Works </vt:lpstr>
      <vt:lpstr>How Osmosis Works </vt:lpstr>
      <vt:lpstr>How Osmosis Works </vt:lpstr>
      <vt:lpstr>How Osmosis Works </vt:lpstr>
      <vt:lpstr>How Osmosis Works </vt:lpstr>
      <vt:lpstr>Osmotic Pressure </vt:lpstr>
      <vt:lpstr>Osmotic Pressure </vt:lpstr>
      <vt:lpstr>Osmotic Pressure </vt:lpstr>
      <vt:lpstr>Osmotic Pressure </vt:lpstr>
      <vt:lpstr>Osmotic Pressure </vt:lpstr>
      <vt:lpstr>Osmotic Pressure </vt:lpstr>
      <vt:lpstr>Osmotic Pressure </vt:lpstr>
      <vt:lpstr>Active Transport</vt:lpstr>
      <vt:lpstr>Active Transport</vt:lpstr>
      <vt:lpstr>Active Transport</vt:lpstr>
      <vt:lpstr>Endocytosis </vt:lpstr>
      <vt:lpstr>Endocytosis </vt:lpstr>
      <vt:lpstr>Endocytosis </vt:lpstr>
      <vt:lpstr>Exocytosis </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dc:title>
  <dc:creator>Mariajose</dc:creator>
  <cp:lastModifiedBy>Donna</cp:lastModifiedBy>
  <cp:revision>49</cp:revision>
  <dcterms:created xsi:type="dcterms:W3CDTF">2008-10-16T00:38:52Z</dcterms:created>
  <dcterms:modified xsi:type="dcterms:W3CDTF">2013-10-08T01:02:12Z</dcterms:modified>
</cp:coreProperties>
</file>