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7" r:id="rId2"/>
    <p:sldId id="324" r:id="rId3"/>
    <p:sldId id="296" r:id="rId4"/>
    <p:sldId id="297" r:id="rId5"/>
    <p:sldId id="325" r:id="rId6"/>
    <p:sldId id="298" r:id="rId7"/>
    <p:sldId id="326" r:id="rId8"/>
    <p:sldId id="299" r:id="rId9"/>
    <p:sldId id="300" r:id="rId10"/>
    <p:sldId id="301" r:id="rId11"/>
    <p:sldId id="303" r:id="rId12"/>
    <p:sldId id="304" r:id="rId13"/>
    <p:sldId id="305" r:id="rId14"/>
    <p:sldId id="306" r:id="rId15"/>
    <p:sldId id="307" r:id="rId16"/>
    <p:sldId id="312" r:id="rId17"/>
    <p:sldId id="313" r:id="rId18"/>
    <p:sldId id="314" r:id="rId19"/>
    <p:sldId id="316" r:id="rId20"/>
    <p:sldId id="317" r:id="rId21"/>
    <p:sldId id="318" r:id="rId22"/>
    <p:sldId id="321" r:id="rId23"/>
    <p:sldId id="322" r:id="rId24"/>
    <p:sldId id="32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834" y="-702"/>
      </p:cViewPr>
      <p:guideLst>
        <p:guide orient="horz" pos="2160"/>
        <p:guide pos="2880"/>
      </p:guideLst>
    </p:cSldViewPr>
  </p:slideViewPr>
  <p:outlineViewPr>
    <p:cViewPr>
      <p:scale>
        <a:sx n="33" d="100"/>
        <a:sy n="33" d="100"/>
      </p:scale>
      <p:origin x="48" y="844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0344D592-931B-4FA2-ACB4-D8F079923163}" type="datetime1">
              <a:rPr lang="en-US" altLang="en-US"/>
              <a:pPr/>
              <a:t>2/8/2016</a:t>
            </a:fld>
            <a:endParaRPr lang="en-US" alt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60D0430C-5C49-48B3-91BF-87F8FC3B506C}" type="slidenum">
              <a:rPr lang="en-US" altLang="en-US"/>
              <a:pPr/>
              <a:t>‹#›</a:t>
            </a:fld>
            <a:endParaRPr lang="en-US" altLang="en-US"/>
          </a:p>
        </p:txBody>
      </p:sp>
    </p:spTree>
    <p:extLst>
      <p:ext uri="{BB962C8B-B14F-4D97-AF65-F5344CB8AC3E}">
        <p14:creationId xmlns:p14="http://schemas.microsoft.com/office/powerpoint/2010/main" val="12028477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lex\Desktop\Send Back to FTP\LO banner art\BIO10NAE_28_LOT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lex\Desktop\Send Back to FTP\LO banner art\BIO10NAE_01_LOT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62C833D9-06C5-4296-9F18-F2C3262F8A5C}" type="datetime1">
              <a:rPr lang="en-US" altLang="en-US"/>
              <a:pPr/>
              <a:t>2/8/2016</a:t>
            </a:fld>
            <a:endParaRPr lang="en-US"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38B2E470-8345-46B4-95B5-A7BAB7FDBAE6}" type="slidenum">
              <a:rPr lang="en-US" altLang="en-US"/>
              <a:pPr/>
              <a:t>‹#›</a:t>
            </a:fld>
            <a:endParaRPr lang="en-US" altLang="en-US"/>
          </a:p>
        </p:txBody>
      </p:sp>
    </p:spTree>
    <p:extLst>
      <p:ext uri="{BB962C8B-B14F-4D97-AF65-F5344CB8AC3E}">
        <p14:creationId xmlns:p14="http://schemas.microsoft.com/office/powerpoint/2010/main" val="410014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77BC00-0CD4-4009-978E-6EE9CA593ACF}" type="datetime1">
              <a:rPr lang="en-US" altLang="en-US"/>
              <a:pPr/>
              <a:t>2/8/2016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43BC7C-76B6-47DA-AABB-2B0D16863D80}" type="slidenum">
              <a:rPr lang="en-US" altLang="en-US"/>
              <a:pPr/>
              <a:t>‹#›</a:t>
            </a:fld>
            <a:endParaRPr lang="en-US" altLang="en-US"/>
          </a:p>
        </p:txBody>
      </p:sp>
    </p:spTree>
    <p:extLst>
      <p:ext uri="{BB962C8B-B14F-4D97-AF65-F5344CB8AC3E}">
        <p14:creationId xmlns:p14="http://schemas.microsoft.com/office/powerpoint/2010/main" val="173796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B102C4-74EE-4C61-A6C6-84AEC800CEBB}" type="datetime1">
              <a:rPr lang="en-US" altLang="en-US"/>
              <a:pPr/>
              <a:t>2/8/2016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8ED79E-76BD-4767-A085-C0CF601B5E25}" type="slidenum">
              <a:rPr lang="en-US" altLang="en-US"/>
              <a:pPr/>
              <a:t>‹#›</a:t>
            </a:fld>
            <a:endParaRPr lang="en-US" altLang="en-US"/>
          </a:p>
        </p:txBody>
      </p:sp>
    </p:spTree>
    <p:extLst>
      <p:ext uri="{BB962C8B-B14F-4D97-AF65-F5344CB8AC3E}">
        <p14:creationId xmlns:p14="http://schemas.microsoft.com/office/powerpoint/2010/main" val="46932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4F9A74-05BF-4DBD-94AA-9CB1D1411B1C}" type="datetime1">
              <a:rPr lang="en-US" altLang="en-US"/>
              <a:pPr/>
              <a:t>2/8/2016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7CAB68-4D16-4B77-84D9-828739C26806}" type="slidenum">
              <a:rPr lang="en-US" altLang="en-US"/>
              <a:pPr/>
              <a:t>‹#›</a:t>
            </a:fld>
            <a:endParaRPr lang="en-US" altLang="en-US"/>
          </a:p>
        </p:txBody>
      </p:sp>
    </p:spTree>
    <p:extLst>
      <p:ext uri="{BB962C8B-B14F-4D97-AF65-F5344CB8AC3E}">
        <p14:creationId xmlns:p14="http://schemas.microsoft.com/office/powerpoint/2010/main" val="166085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8BD8AD-167B-429C-9792-A828711DD658}" type="datetime1">
              <a:rPr lang="en-US" altLang="en-US"/>
              <a:pPr/>
              <a:t>2/8/2016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656F63-A22C-435C-9795-F9B238E1B3B9}" type="slidenum">
              <a:rPr lang="en-US" altLang="en-US"/>
              <a:pPr/>
              <a:t>‹#›</a:t>
            </a:fld>
            <a:endParaRPr lang="en-US" altLang="en-US"/>
          </a:p>
        </p:txBody>
      </p:sp>
    </p:spTree>
    <p:extLst>
      <p:ext uri="{BB962C8B-B14F-4D97-AF65-F5344CB8AC3E}">
        <p14:creationId xmlns:p14="http://schemas.microsoft.com/office/powerpoint/2010/main" val="87483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CA3319-76BB-4B6A-941D-27221565C237}" type="datetime1">
              <a:rPr lang="en-US" altLang="en-US"/>
              <a:pPr/>
              <a:t>2/8/2016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0D1B66-D975-4DC1-961A-ABEB7C38D964}" type="slidenum">
              <a:rPr lang="en-US" altLang="en-US"/>
              <a:pPr/>
              <a:t>‹#›</a:t>
            </a:fld>
            <a:endParaRPr lang="en-US" altLang="en-US"/>
          </a:p>
        </p:txBody>
      </p:sp>
    </p:spTree>
    <p:extLst>
      <p:ext uri="{BB962C8B-B14F-4D97-AF65-F5344CB8AC3E}">
        <p14:creationId xmlns:p14="http://schemas.microsoft.com/office/powerpoint/2010/main" val="283462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FD7C987-BE74-4CFA-91B8-7629F0B8B028}" type="datetime1">
              <a:rPr lang="en-US" altLang="en-US"/>
              <a:pPr/>
              <a:t>2/8/2016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D5AF6A2-8D10-4329-B140-05FD6AE6053B}" type="slidenum">
              <a:rPr lang="en-US" altLang="en-US"/>
              <a:pPr/>
              <a:t>‹#›</a:t>
            </a:fld>
            <a:endParaRPr lang="en-US" altLang="en-US"/>
          </a:p>
        </p:txBody>
      </p:sp>
    </p:spTree>
    <p:extLst>
      <p:ext uri="{BB962C8B-B14F-4D97-AF65-F5344CB8AC3E}">
        <p14:creationId xmlns:p14="http://schemas.microsoft.com/office/powerpoint/2010/main" val="36127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8445F59-481E-4FC0-ADF5-DF3E7F0AB42C}" type="datetime1">
              <a:rPr lang="en-US" altLang="en-US"/>
              <a:pPr/>
              <a:t>2/8/2016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B9491503-B6A1-476C-A5FF-DC3B49533108}" type="slidenum">
              <a:rPr lang="en-US" altLang="en-US"/>
              <a:pPr/>
              <a:t>‹#›</a:t>
            </a:fld>
            <a:endParaRPr lang="en-US" altLang="en-US"/>
          </a:p>
        </p:txBody>
      </p:sp>
    </p:spTree>
    <p:extLst>
      <p:ext uri="{BB962C8B-B14F-4D97-AF65-F5344CB8AC3E}">
        <p14:creationId xmlns:p14="http://schemas.microsoft.com/office/powerpoint/2010/main" val="236718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99EF531-63EB-42C4-8A97-DA5BC03D1E96}" type="datetime1">
              <a:rPr lang="en-US" altLang="en-US"/>
              <a:pPr/>
              <a:t>2/8/2016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69B21DE1-8173-4467-968B-642EC1819EEF}" type="slidenum">
              <a:rPr lang="en-US" altLang="en-US"/>
              <a:pPr/>
              <a:t>‹#›</a:t>
            </a:fld>
            <a:endParaRPr lang="en-US" altLang="en-US"/>
          </a:p>
        </p:txBody>
      </p:sp>
    </p:spTree>
    <p:extLst>
      <p:ext uri="{BB962C8B-B14F-4D97-AF65-F5344CB8AC3E}">
        <p14:creationId xmlns:p14="http://schemas.microsoft.com/office/powerpoint/2010/main" val="405076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4D8C238-907A-4BDF-BC45-ECD2C2110367}" type="datetime1">
              <a:rPr lang="en-US" altLang="en-US"/>
              <a:pPr/>
              <a:t>2/8/2016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C2B3816-EDDE-42F8-BE04-498FA2697971}" type="slidenum">
              <a:rPr lang="en-US" altLang="en-US"/>
              <a:pPr/>
              <a:t>‹#›</a:t>
            </a:fld>
            <a:endParaRPr lang="en-US" altLang="en-US"/>
          </a:p>
        </p:txBody>
      </p:sp>
    </p:spTree>
    <p:extLst>
      <p:ext uri="{BB962C8B-B14F-4D97-AF65-F5344CB8AC3E}">
        <p14:creationId xmlns:p14="http://schemas.microsoft.com/office/powerpoint/2010/main" val="41089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06973D-3936-4C59-BE40-DCB598479D90}" type="datetime1">
              <a:rPr lang="en-US" altLang="en-US"/>
              <a:pPr/>
              <a:t>2/8/2016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D96AED2-194A-41BF-B944-D188E2879852}" type="slidenum">
              <a:rPr lang="en-US" altLang="en-US"/>
              <a:pPr/>
              <a:t>‹#›</a:t>
            </a:fld>
            <a:endParaRPr lang="en-US" altLang="en-US"/>
          </a:p>
        </p:txBody>
      </p:sp>
    </p:spTree>
    <p:extLst>
      <p:ext uri="{BB962C8B-B14F-4D97-AF65-F5344CB8AC3E}">
        <p14:creationId xmlns:p14="http://schemas.microsoft.com/office/powerpoint/2010/main" val="420194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B1F009-D7F0-4683-A860-5A9591DD56DA}" type="datetime1">
              <a:rPr lang="en-US" altLang="en-US"/>
              <a:pPr/>
              <a:t>2/8/2016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CF0D542-DDB0-4852-A26C-1034BB1CA943}" type="slidenum">
              <a:rPr lang="en-US" altLang="en-US"/>
              <a:pPr/>
              <a:t>‹#›</a:t>
            </a:fld>
            <a:endParaRPr lang="en-US" altLang="en-US"/>
          </a:p>
        </p:txBody>
      </p:sp>
    </p:spTree>
    <p:extLst>
      <p:ext uri="{BB962C8B-B14F-4D97-AF65-F5344CB8AC3E}">
        <p14:creationId xmlns:p14="http://schemas.microsoft.com/office/powerpoint/2010/main" val="33973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C:\Users\Alex\Desktop\Send Back to FTP\LO banner art\BIO10NAE_19_LOTB.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85676FE-705D-4292-A0DA-A8016F3EBA73}" type="datetime1">
              <a:rPr lang="en-US" altLang="en-US"/>
              <a:pPr/>
              <a:t>2/8/2016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D31BCFED-583A-411C-8941-38A580A1988A}" type="slidenum">
              <a:rPr lang="en-US" altLang="en-US"/>
              <a:pPr/>
              <a:t>‹#›</a:t>
            </a:fld>
            <a:endParaRPr lang="en-US" altLang="en-US"/>
          </a:p>
        </p:txBody>
      </p:sp>
      <p:sp>
        <p:nvSpPr>
          <p:cNvPr id="8" name="Text Placeholder 2"/>
          <p:cNvSpPr txBox="1">
            <a:spLocks/>
          </p:cNvSpPr>
          <p:nvPr userDrawn="1"/>
        </p:nvSpPr>
        <p:spPr>
          <a:xfrm>
            <a:off x="0" y="0"/>
            <a:ext cx="3886200" cy="457200"/>
          </a:xfrm>
          <a:prstGeom prst="rect">
            <a:avLst/>
          </a:prstGeom>
        </p:spPr>
        <p:txBody>
          <a:bodyPr anchor="ctr">
            <a:norm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Arial" charset="0"/>
              <a:buNone/>
            </a:pPr>
            <a:r>
              <a:rPr lang="en-US" altLang="en-US" b="1">
                <a:solidFill>
                  <a:schemeClr val="bg1"/>
                </a:solidFill>
                <a:effectLst>
                  <a:outerShdw blurRad="38100" dist="38100" dir="2700000" algn="tl">
                    <a:srgbClr val="C0C0C0"/>
                  </a:outerShdw>
                </a:effectLst>
              </a:rPr>
              <a:t> </a:t>
            </a:r>
            <a:r>
              <a:rPr lang="en-US" altLang="en-US" sz="2200" b="1">
                <a:solidFill>
                  <a:schemeClr val="bg1"/>
                </a:solidFill>
                <a:effectLst>
                  <a:outerShdw blurRad="38100" dist="38100" dir="2700000" algn="tl">
                    <a:srgbClr val="C0C0C0"/>
                  </a:outerShdw>
                </a:effectLst>
              </a:rPr>
              <a:t>Lesson Overview</a:t>
            </a:r>
          </a:p>
        </p:txBody>
      </p:sp>
      <p:sp>
        <p:nvSpPr>
          <p:cNvPr id="9" name="Subtitle 2"/>
          <p:cNvSpPr txBox="1">
            <a:spLocks/>
          </p:cNvSpPr>
          <p:nvPr userDrawn="1"/>
        </p:nvSpPr>
        <p:spPr>
          <a:xfrm>
            <a:off x="2971800" y="0"/>
            <a:ext cx="5943600" cy="762000"/>
          </a:xfrm>
          <a:prstGeom prst="rect">
            <a:avLst/>
          </a:prstGeom>
        </p:spPr>
        <p:txBody>
          <a:bodyPr>
            <a:norm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a:solidFill>
                  <a:schemeClr val="bg1"/>
                </a:solidFill>
                <a:effectLst>
                  <a:outerShdw blurRad="38100" dist="38100" dir="2700000" algn="tl">
                    <a:srgbClr val="C0C0C0"/>
                  </a:outerShdw>
                </a:effectLst>
              </a:rPr>
              <a:t>Earth’s Early History</a:t>
            </a:r>
          </a:p>
        </p:txBody>
      </p:sp>
    </p:spTree>
  </p:cSld>
  <p:clrMap bg1="lt1" tx1="dk1" bg2="lt2" tx2="dk2" accent1="accent1" accent2="accent2" accent3="accent3" accent4="accent4" accent5="accent5" accent6="accent6" hlink="hlink" folHlink="folHlink"/>
  <p:sldLayoutIdLst>
    <p:sldLayoutId id="2147483919"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rtl="0" eaLnBrk="0" fontAlgn="base" hangingPunct="0">
        <a:spcBef>
          <a:spcPct val="0"/>
        </a:spcBef>
        <a:spcAft>
          <a:spcPct val="0"/>
        </a:spcAft>
        <a:defRPr sz="3200" kern="12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endParaRPr lang="en-US" altLang="en-US" sz="1800">
              <a:solidFill>
                <a:srgbClr val="FFFFFF"/>
              </a:solidFill>
              <a:latin typeface="Calibri" pitchFamily="34" charset="0"/>
            </a:endParaRPr>
          </a:p>
        </p:txBody>
      </p:sp>
      <p:pic>
        <p:nvPicPr>
          <p:cNvPr id="14339" name="Picture 7" descr="C:\Users\Alex\Desktop\Send Back to FTP\LO stills - splash screens\BIO10NAE_24_CT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438"/>
            <a:ext cx="4954588" cy="63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ctrTitle"/>
          </p:nvPr>
        </p:nvSpPr>
        <p:spPr>
          <a:xfrm>
            <a:off x="5181600" y="2133600"/>
            <a:ext cx="3962400" cy="1447800"/>
          </a:xfrm>
        </p:spPr>
        <p:txBody>
          <a:bodyPr>
            <a:normAutofit/>
          </a:bodyPr>
          <a:lstStyle/>
          <a:p>
            <a:pPr eaLnBrk="1" hangingPunct="1"/>
            <a:r>
              <a:rPr lang="en-US" altLang="en-US" sz="3600" b="1" smtClean="0">
                <a:solidFill>
                  <a:schemeClr val="accent1"/>
                </a:solidFill>
                <a:effectLst>
                  <a:outerShdw blurRad="38100" dist="38100" dir="2700000" algn="tl">
                    <a:srgbClr val="C0C0C0"/>
                  </a:outerShdw>
                </a:effectLst>
                <a:latin typeface="Arial" charset="0"/>
                <a:ea typeface="ＭＳ Ｐゴシック" pitchFamily="34" charset="-128"/>
                <a:cs typeface="Arial" charset="0"/>
              </a:rPr>
              <a:t>Lesson Overview</a:t>
            </a:r>
          </a:p>
        </p:txBody>
      </p:sp>
      <p:sp>
        <p:nvSpPr>
          <p:cNvPr id="3" name="Subtitle 2"/>
          <p:cNvSpPr>
            <a:spLocks noGrp="1"/>
          </p:cNvSpPr>
          <p:nvPr>
            <p:ph type="subTitle" idx="1"/>
          </p:nvPr>
        </p:nvSpPr>
        <p:spPr>
          <a:xfrm>
            <a:off x="5029200" y="3219450"/>
            <a:ext cx="4267200" cy="1047750"/>
          </a:xfrm>
        </p:spPr>
        <p:txBody>
          <a:bodyPr>
            <a:normAutofit/>
          </a:bodyPr>
          <a:lstStyle/>
          <a:p>
            <a:pPr eaLnBrk="1" hangingPunct="1"/>
            <a:r>
              <a:rPr lang="en-US" altLang="en-US" sz="2400" smtClean="0">
                <a:solidFill>
                  <a:schemeClr val="tx1"/>
                </a:solidFill>
                <a:effectLst>
                  <a:outerShdw blurRad="38100" dist="38100" dir="2700000" algn="tl">
                    <a:srgbClr val="C0C0C0"/>
                  </a:outerShdw>
                </a:effectLst>
                <a:latin typeface="Arial" charset="0"/>
                <a:ea typeface="ＭＳ Ｐゴシック" pitchFamily="34" charset="-128"/>
                <a:cs typeface="Arial" charset="0"/>
              </a:rPr>
              <a:t>19.3 Earth’s Early History</a:t>
            </a:r>
            <a:endParaRPr lang="en-US" altLang="en-US" smtClean="0">
              <a:solidFill>
                <a:schemeClr val="tx1"/>
              </a:solidFill>
              <a:effectLst>
                <a:outerShdw blurRad="38100" dist="38100" dir="2700000" algn="tl">
                  <a:srgbClr val="C0C0C0"/>
                </a:outerShdw>
              </a:effectLst>
              <a:latin typeface="Arial" charset="0"/>
              <a:ea typeface="ＭＳ Ｐゴシック" pitchFamily="34" charset="-128"/>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Evolution of RNA and DNA  </a:t>
            </a:r>
          </a:p>
        </p:txBody>
      </p:sp>
      <p:sp>
        <p:nvSpPr>
          <p:cNvPr id="28675" name="Text Placeholder 2"/>
          <p:cNvSpPr>
            <a:spLocks noGrp="1"/>
          </p:cNvSpPr>
          <p:nvPr>
            <p:ph type="body" idx="1"/>
          </p:nvPr>
        </p:nvSpPr>
        <p:spPr>
          <a:xfrm>
            <a:off x="381000" y="1371600"/>
            <a:ext cx="8229600" cy="4525963"/>
          </a:xfrm>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Cells are controlled by information stored in DNA, which is transcribed into RNA and then translated into proteins. </a:t>
            </a:r>
          </a:p>
          <a:p>
            <a:pPr lvl="1"/>
            <a:endParaRPr lang="en-US" altLang="en-US" sz="2400" smtClean="0">
              <a:solidFill>
                <a:srgbClr val="000000"/>
              </a:solidFill>
              <a:latin typeface="Arial" charset="0"/>
              <a:ea typeface="ＭＳ Ｐゴシック" pitchFamily="34" charset="-128"/>
              <a:cs typeface="Arial" charset="0"/>
            </a:endParaRPr>
          </a:p>
          <a:p>
            <a:pPr lvl="1"/>
            <a:r>
              <a:rPr lang="en-US" altLang="en-US" sz="2400" smtClean="0">
                <a:solidFill>
                  <a:srgbClr val="000000"/>
                </a:solidFill>
                <a:latin typeface="Arial" charset="0"/>
                <a:ea typeface="ＭＳ Ｐゴシック" pitchFamily="34" charset="-128"/>
                <a:cs typeface="Arial" charset="0"/>
              </a:rPr>
              <a:t>	The </a:t>
            </a:r>
            <a:r>
              <a:rPr lang="en-US" altLang="en-US" sz="2400" b="1" u="sng" smtClean="0">
                <a:solidFill>
                  <a:srgbClr val="000000"/>
                </a:solidFill>
                <a:latin typeface="Arial" charset="0"/>
                <a:ea typeface="ＭＳ Ｐゴシック" pitchFamily="34" charset="-128"/>
                <a:cs typeface="Arial" charset="0"/>
              </a:rPr>
              <a:t>“RNA world” hypothesis</a:t>
            </a:r>
            <a:r>
              <a:rPr lang="en-US" altLang="en-US" sz="2400" smtClean="0">
                <a:solidFill>
                  <a:srgbClr val="000000"/>
                </a:solidFill>
                <a:latin typeface="Arial" charset="0"/>
                <a:ea typeface="ＭＳ Ｐゴシック" pitchFamily="34" charset="-128"/>
                <a:cs typeface="Arial" charset="0"/>
              </a:rPr>
              <a:t> about the origin of life suggests that RNA evolved </a:t>
            </a:r>
            <a:r>
              <a:rPr lang="en-US" altLang="en-US" sz="2400" b="1" u="sng" smtClean="0">
                <a:solidFill>
                  <a:srgbClr val="000000"/>
                </a:solidFill>
                <a:latin typeface="Arial" charset="0"/>
                <a:ea typeface="ＭＳ Ｐゴシック" pitchFamily="34" charset="-128"/>
                <a:cs typeface="Arial" charset="0"/>
              </a:rPr>
              <a:t>before DNA</a:t>
            </a:r>
            <a:r>
              <a:rPr lang="en-US" altLang="en-US" sz="2400" smtClean="0">
                <a:solidFill>
                  <a:srgbClr val="000000"/>
                </a:solidFill>
                <a:latin typeface="Arial" charset="0"/>
                <a:ea typeface="ＭＳ Ｐゴシック" pitchFamily="34" charset="-128"/>
                <a:cs typeface="Arial" charset="0"/>
              </a:rPr>
              <a:t>. From this simple RNA-based system, several steps could have led to DNA-directed protein synthesis.</a:t>
            </a:r>
          </a:p>
        </p:txBody>
      </p:sp>
      <p:pic>
        <p:nvPicPr>
          <p:cNvPr id="28676" name="Picture 2" descr="C:\Users\Alex\Desktop\Batch 4\Art\Art 3_18_09+\BIO10NAE_05_19_04_005_LRIM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572000"/>
            <a:ext cx="9142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Evolution of RNA and DNA  </a:t>
            </a:r>
          </a:p>
        </p:txBody>
      </p:sp>
      <p:sp>
        <p:nvSpPr>
          <p:cNvPr id="30723"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One hypothesis about the origin of life suggests that RNA evolved before DNA.</a:t>
            </a:r>
          </a:p>
        </p:txBody>
      </p:sp>
      <p:pic>
        <p:nvPicPr>
          <p:cNvPr id="30724" name="Picture 2" descr="C:\Users\Alex\Desktop\Batch 4\Art\Art 3_18_09+\BIO10NAE_05_19_04_005_LRIM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Production of Free Oxygen  </a:t>
            </a:r>
          </a:p>
        </p:txBody>
      </p:sp>
      <p:sp>
        <p:nvSpPr>
          <p:cNvPr id="31747"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Microscopic fossils, or microfossils, of prokaryotes that resemble bacteria have been found in rocks more than </a:t>
            </a:r>
            <a:r>
              <a:rPr lang="en-US" altLang="en-US" sz="2400" b="1" u="sng" smtClean="0">
                <a:solidFill>
                  <a:srgbClr val="000000"/>
                </a:solidFill>
                <a:latin typeface="Arial" charset="0"/>
                <a:ea typeface="ＭＳ Ｐゴシック" pitchFamily="34" charset="-128"/>
                <a:cs typeface="Arial" charset="0"/>
              </a:rPr>
              <a:t>3.5 billion years old</a:t>
            </a:r>
            <a:r>
              <a:rPr lang="en-US" altLang="en-US" sz="2400" smtClean="0">
                <a:solidFill>
                  <a:srgbClr val="000000"/>
                </a:solidFill>
                <a:latin typeface="Arial" charset="0"/>
                <a:ea typeface="ＭＳ Ｐゴシック" pitchFamily="34" charset="-128"/>
                <a:cs typeface="Arial" charset="0"/>
              </a:rPr>
              <a:t>. </a:t>
            </a:r>
          </a:p>
          <a:p>
            <a:pPr lvl="1"/>
            <a:endParaRPr lang="en-US" altLang="en-US" sz="2400"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r>
              <a:rPr lang="en-US" altLang="en-US" sz="2400" b="1" smtClean="0">
                <a:solidFill>
                  <a:srgbClr val="000000"/>
                </a:solidFill>
                <a:latin typeface="Arial" charset="0"/>
                <a:ea typeface="ＭＳ Ｐゴシック" pitchFamily="34" charset="-128"/>
                <a:cs typeface="Arial" charset="0"/>
              </a:rPr>
              <a:t>Those first life forms evolved in the </a:t>
            </a:r>
            <a:r>
              <a:rPr lang="en-US" altLang="en-US" sz="2400" b="1" u="sng" smtClean="0">
                <a:solidFill>
                  <a:srgbClr val="000000"/>
                </a:solidFill>
                <a:latin typeface="Arial" charset="0"/>
                <a:ea typeface="ＭＳ Ｐゴシック" pitchFamily="34" charset="-128"/>
                <a:cs typeface="Arial" charset="0"/>
              </a:rPr>
              <a:t>absence of</a:t>
            </a:r>
            <a:r>
              <a:rPr lang="en-US" altLang="en-US" sz="2400" b="1" smtClean="0">
                <a:solidFill>
                  <a:srgbClr val="000000"/>
                </a:solidFill>
                <a:latin typeface="Arial" charset="0"/>
                <a:ea typeface="ＭＳ Ｐゴシック" pitchFamily="34" charset="-128"/>
                <a:cs typeface="Arial" charset="0"/>
              </a:rPr>
              <a:t> </a:t>
            </a:r>
            <a:r>
              <a:rPr lang="en-US" altLang="en-US" sz="2400" b="1" u="sng" smtClean="0">
                <a:solidFill>
                  <a:srgbClr val="000000"/>
                </a:solidFill>
                <a:latin typeface="Arial" charset="0"/>
                <a:ea typeface="ＭＳ Ｐゴシック" pitchFamily="34" charset="-128"/>
                <a:cs typeface="Arial" charset="0"/>
              </a:rPr>
              <a:t>oxygen</a:t>
            </a:r>
            <a:r>
              <a:rPr lang="en-US" altLang="en-US" sz="2400" smtClean="0">
                <a:solidFill>
                  <a:srgbClr val="000000"/>
                </a:solidFill>
                <a:latin typeface="Arial" charset="0"/>
                <a:ea typeface="ＭＳ Ｐゴシック" pitchFamily="34" charset="-128"/>
                <a:cs typeface="Arial" charset="0"/>
              </a:rPr>
              <a:t> because at that time, Earth’s atmosphere contained very little of that highly reactive gas.</a:t>
            </a:r>
          </a:p>
        </p:txBody>
      </p:sp>
      <p:pic>
        <p:nvPicPr>
          <p:cNvPr id="31749" name="Picture 5" descr="74809441-AE6B-8F90-86C3A1FCCA4C5963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first_cells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333375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Production of Free Oxygen  </a:t>
            </a:r>
          </a:p>
        </p:txBody>
      </p:sp>
      <p:sp>
        <p:nvSpPr>
          <p:cNvPr id="32771" name="Text Placeholder 2"/>
          <p:cNvSpPr>
            <a:spLocks noGrp="1"/>
          </p:cNvSpPr>
          <p:nvPr>
            <p:ph type="body" idx="1"/>
          </p:nvPr>
        </p:nvSpPr>
        <p:spPr>
          <a:xfrm>
            <a:off x="457200" y="1600200"/>
            <a:ext cx="7848600" cy="4525963"/>
          </a:xfrm>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b="1" u="sng" smtClean="0">
                <a:solidFill>
                  <a:srgbClr val="000000"/>
                </a:solidFill>
                <a:latin typeface="Arial" charset="0"/>
                <a:ea typeface="ＭＳ Ｐゴシック" pitchFamily="34" charset="-128"/>
                <a:cs typeface="Arial" charset="0"/>
              </a:rPr>
              <a:t>Photosynthetic</a:t>
            </a:r>
            <a:r>
              <a:rPr lang="en-US" altLang="en-US" sz="2400" b="1" smtClean="0">
                <a:solidFill>
                  <a:srgbClr val="000000"/>
                </a:solidFill>
                <a:latin typeface="Arial" charset="0"/>
                <a:ea typeface="ＭＳ Ｐゴシック" pitchFamily="34" charset="-128"/>
                <a:cs typeface="Arial" charset="0"/>
              </a:rPr>
              <a:t> bacteria became common. By </a:t>
            </a:r>
            <a:r>
              <a:rPr lang="en-US" altLang="en-US" sz="2400" b="1" u="sng" smtClean="0">
                <a:solidFill>
                  <a:srgbClr val="000000"/>
                </a:solidFill>
                <a:latin typeface="Arial" charset="0"/>
                <a:ea typeface="ＭＳ Ｐゴシック" pitchFamily="34" charset="-128"/>
                <a:cs typeface="Arial" charset="0"/>
              </a:rPr>
              <a:t>2.2 billion years ago</a:t>
            </a:r>
            <a:r>
              <a:rPr lang="en-US" altLang="en-US" sz="2400" b="1" smtClean="0">
                <a:solidFill>
                  <a:srgbClr val="000000"/>
                </a:solidFill>
                <a:latin typeface="Arial" charset="0"/>
                <a:ea typeface="ＭＳ Ｐゴシック" pitchFamily="34" charset="-128"/>
                <a:cs typeface="Arial" charset="0"/>
              </a:rPr>
              <a:t>, these organisms were producing </a:t>
            </a:r>
            <a:r>
              <a:rPr lang="en-US" altLang="en-US" sz="2400" b="1" u="sng" smtClean="0">
                <a:solidFill>
                  <a:srgbClr val="000000"/>
                </a:solidFill>
                <a:latin typeface="Arial" charset="0"/>
                <a:ea typeface="ＭＳ Ｐゴシック" pitchFamily="34" charset="-128"/>
                <a:cs typeface="Arial" charset="0"/>
              </a:rPr>
              <a:t>oxygen</a:t>
            </a:r>
            <a:r>
              <a:rPr lang="en-US" altLang="en-US" sz="2400" b="1" smtClean="0">
                <a:solidFill>
                  <a:srgbClr val="000000"/>
                </a:solidFill>
                <a:latin typeface="Arial" charset="0"/>
                <a:ea typeface="ＭＳ Ｐゴシック" pitchFamily="34" charset="-128"/>
                <a:cs typeface="Arial" charset="0"/>
              </a:rPr>
              <a:t>. </a:t>
            </a:r>
          </a:p>
          <a:p>
            <a:pPr lvl="1"/>
            <a:endParaRPr lang="en-US" altLang="en-US" sz="2400" b="1"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p>
        </p:txBody>
      </p:sp>
      <p:pic>
        <p:nvPicPr>
          <p:cNvPr id="32773" name="Picture 5" descr="photosynthetic-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337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Production of Free Oxygen  </a:t>
            </a:r>
          </a:p>
        </p:txBody>
      </p:sp>
      <p:sp>
        <p:nvSpPr>
          <p:cNvPr id="33795"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first, the oxygen combined with iron in the oceans, producing iron oxide, or rust. </a:t>
            </a:r>
          </a:p>
          <a:p>
            <a:pPr lvl="1"/>
            <a:endParaRPr lang="en-US" altLang="en-US"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Iron oxide, which is not soluble in water, sank to the ocean floor and formed great bands of iron that are the source of most iron ore mined today. </a:t>
            </a:r>
          </a:p>
          <a:p>
            <a:pPr lvl="1"/>
            <a:endParaRPr lang="en-US" altLang="en-US"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r>
              <a:rPr lang="en-US" altLang="en-US" b="1" smtClean="0">
                <a:solidFill>
                  <a:srgbClr val="000000"/>
                </a:solidFill>
                <a:latin typeface="Arial" charset="0"/>
                <a:ea typeface="ＭＳ Ｐゴシック" pitchFamily="34" charset="-128"/>
                <a:cs typeface="Arial" charset="0"/>
              </a:rPr>
              <a:t>Without iron, the oceans changed color from brown to blue-green</a:t>
            </a:r>
            <a:r>
              <a:rPr lang="en-US" altLang="en-US" smtClean="0">
                <a:solidFill>
                  <a:srgbClr val="000000"/>
                </a:solidFill>
                <a:latin typeface="Arial" charset="0"/>
                <a:ea typeface="ＭＳ Ｐゴシック" pitchFamily="34" charset="-128"/>
                <a:cs typeface="Arial" charset="0"/>
              </a:rPr>
              <a:t>.</a:t>
            </a:r>
          </a:p>
        </p:txBody>
      </p:sp>
      <p:pic>
        <p:nvPicPr>
          <p:cNvPr id="33797" name="Picture 5" descr="VLC095_Early_oc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7195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coast2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14800"/>
            <a:ext cx="3429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Production of Free Oxygen  </a:t>
            </a:r>
          </a:p>
        </p:txBody>
      </p:sp>
      <p:sp>
        <p:nvSpPr>
          <p:cNvPr id="34819"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Next, oxygen gas began to accumulate in the atmosphere. The ozone layer began to form, and the skies turned their present shade of blue. </a:t>
            </a:r>
          </a:p>
          <a:p>
            <a:pPr lvl="1"/>
            <a:endParaRPr lang="en-US" altLang="en-US"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Over several hundred million years, oxygen concentrations rose until they reached today’s levels</a:t>
            </a:r>
          </a:p>
        </p:txBody>
      </p:sp>
      <p:pic>
        <p:nvPicPr>
          <p:cNvPr id="34821" name="Picture 5" descr="archaean-atm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img_8708_blue_sk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14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b="1" smtClean="0">
                <a:solidFill>
                  <a:srgbClr val="339966"/>
                </a:solidFill>
                <a:latin typeface="Arial" charset="0"/>
                <a:ea typeface="ＭＳ Ｐゴシック" pitchFamily="34" charset="-128"/>
                <a:cs typeface="Arial" charset="0"/>
              </a:rPr>
              <a:t>Origin of Eukaryotic Cells</a:t>
            </a:r>
          </a:p>
        </p:txBody>
      </p:sp>
      <p:sp>
        <p:nvSpPr>
          <p:cNvPr id="39939" name="Text Placeholder 2"/>
          <p:cNvSpPr>
            <a:spLocks noGrp="1"/>
          </p:cNvSpPr>
          <p:nvPr>
            <p:ph type="body" idx="1"/>
          </p:nvPr>
        </p:nvSpPr>
        <p:spPr>
          <a:xfrm>
            <a:off x="152400" y="1600200"/>
            <a:ext cx="8534400" cy="4525963"/>
          </a:xfrm>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000" smtClean="0">
                <a:solidFill>
                  <a:srgbClr val="000000"/>
                </a:solidFill>
                <a:latin typeface="Arial" charset="0"/>
                <a:ea typeface="ＭＳ Ｐゴシック" pitchFamily="34" charset="-128"/>
                <a:cs typeface="Arial" charset="0"/>
              </a:rPr>
              <a:t>One of the most important events in the history of life was the evolution of eukaryotic cells from prokaryotic cells. </a:t>
            </a:r>
          </a:p>
          <a:p>
            <a:pPr lvl="1"/>
            <a:endParaRPr lang="en-US" altLang="en-US" sz="2000" smtClean="0">
              <a:solidFill>
                <a:srgbClr val="000000"/>
              </a:solidFill>
              <a:latin typeface="Arial" charset="0"/>
              <a:ea typeface="ＭＳ Ｐゴシック" pitchFamily="34" charset="-128"/>
              <a:cs typeface="Arial" charset="0"/>
            </a:endParaRPr>
          </a:p>
          <a:p>
            <a:pPr lvl="1"/>
            <a:r>
              <a:rPr lang="en-US" altLang="en-US" sz="2000" smtClean="0">
                <a:solidFill>
                  <a:srgbClr val="000000"/>
                </a:solidFill>
                <a:latin typeface="Arial" charset="0"/>
                <a:ea typeface="ＭＳ Ｐゴシック" pitchFamily="34" charset="-128"/>
                <a:cs typeface="Arial" charset="0"/>
              </a:rPr>
              <a:t>	Eukaryotic cells have nuclei, but prokaryotic cells do not. </a:t>
            </a:r>
          </a:p>
          <a:p>
            <a:pPr lvl="1"/>
            <a:endParaRPr lang="en-US" altLang="en-US" sz="2000" smtClean="0">
              <a:solidFill>
                <a:srgbClr val="000000"/>
              </a:solidFill>
              <a:latin typeface="Arial" charset="0"/>
              <a:ea typeface="ＭＳ Ｐゴシック" pitchFamily="34" charset="-128"/>
              <a:cs typeface="Arial" charset="0"/>
            </a:endParaRPr>
          </a:p>
          <a:p>
            <a:pPr lvl="1"/>
            <a:r>
              <a:rPr lang="en-US" altLang="en-US" sz="2000" smtClean="0">
                <a:solidFill>
                  <a:srgbClr val="000000"/>
                </a:solidFill>
                <a:latin typeface="Arial" charset="0"/>
                <a:ea typeface="ＭＳ Ｐゴシック" pitchFamily="34" charset="-128"/>
                <a:cs typeface="Arial" charset="0"/>
              </a:rPr>
              <a:t>	Eukaryotic cells also have complex organelles. Virtually all eukaryotes have mitochondria, and both plants and algae also have chloroplasts. </a:t>
            </a:r>
          </a:p>
        </p:txBody>
      </p:sp>
      <p:pic>
        <p:nvPicPr>
          <p:cNvPr id="39941" name="Picture 5" descr="al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14800"/>
            <a:ext cx="3810000"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Endosymbiotic Theory  </a:t>
            </a:r>
          </a:p>
        </p:txBody>
      </p:sp>
      <p:sp>
        <p:nvSpPr>
          <p:cNvPr id="40963" name="Text Placeholder 2"/>
          <p:cNvSpPr>
            <a:spLocks noGrp="1"/>
          </p:cNvSpPr>
          <p:nvPr>
            <p:ph type="body" sz="half" idx="1"/>
          </p:nvPr>
        </p:nvSpPr>
        <p:spPr>
          <a:xfrm>
            <a:off x="457200" y="1600200"/>
            <a:ext cx="4038600" cy="4525963"/>
          </a:xfrm>
        </p:spPr>
        <p:txBody>
          <a:bodyPr/>
          <a:lstStyle/>
          <a:p>
            <a:pPr marL="457200" lvl="1" indent="0"/>
            <a:r>
              <a:rPr lang="en-US" altLang="en-US" sz="1600" dirty="0" smtClean="0">
                <a:solidFill>
                  <a:srgbClr val="000000"/>
                </a:solidFill>
                <a:latin typeface="Arial" charset="0"/>
                <a:ea typeface="ＭＳ Ｐゴシック" pitchFamily="34" charset="-128"/>
                <a:cs typeface="Arial" charset="0"/>
              </a:rPr>
              <a:t>	It is believed that about 2 billion years ago, some ancient prokaryotes began evolving internal cell membranes. These prokaryotes were the ancestors of eukaryotic organisms. </a:t>
            </a:r>
          </a:p>
          <a:p>
            <a:pPr marL="457200" lvl="1" indent="0"/>
            <a:endParaRPr lang="en-US" altLang="en-US" sz="1600" dirty="0" smtClean="0">
              <a:solidFill>
                <a:srgbClr val="000000"/>
              </a:solidFill>
              <a:latin typeface="Arial" charset="0"/>
              <a:ea typeface="ＭＳ Ｐゴシック" pitchFamily="34" charset="-128"/>
              <a:cs typeface="Arial" charset="0"/>
            </a:endParaRPr>
          </a:p>
          <a:p>
            <a:pPr marL="457200" lvl="1" indent="0"/>
            <a:r>
              <a:rPr lang="en-US" altLang="en-US" sz="1600" dirty="0" smtClean="0">
                <a:solidFill>
                  <a:srgbClr val="000000"/>
                </a:solidFill>
                <a:latin typeface="Arial" charset="0"/>
                <a:ea typeface="ＭＳ Ｐゴシック" pitchFamily="34" charset="-128"/>
                <a:cs typeface="Arial" charset="0"/>
              </a:rPr>
              <a:t>	</a:t>
            </a:r>
            <a:r>
              <a:rPr lang="en-US" altLang="en-US" sz="2000" u="sng" dirty="0" smtClean="0">
                <a:solidFill>
                  <a:srgbClr val="000000"/>
                </a:solidFill>
                <a:latin typeface="Arial" charset="0"/>
                <a:ea typeface="ＭＳ Ｐゴシック" pitchFamily="34" charset="-128"/>
                <a:cs typeface="Arial" charset="0"/>
              </a:rPr>
              <a:t>According to </a:t>
            </a:r>
            <a:r>
              <a:rPr lang="en-US" altLang="en-US" sz="2000" b="1" u="sng" dirty="0" smtClean="0">
                <a:solidFill>
                  <a:srgbClr val="000000"/>
                </a:solidFill>
                <a:latin typeface="Arial" charset="0"/>
                <a:ea typeface="ＭＳ Ｐゴシック" pitchFamily="34" charset="-128"/>
                <a:cs typeface="Arial" charset="0"/>
              </a:rPr>
              <a:t>endosymbiotic theory</a:t>
            </a:r>
            <a:r>
              <a:rPr lang="en-US" altLang="en-US" sz="2000" u="sng" dirty="0" smtClean="0">
                <a:solidFill>
                  <a:srgbClr val="000000"/>
                </a:solidFill>
                <a:latin typeface="Arial" charset="0"/>
                <a:ea typeface="ＭＳ Ｐゴシック" pitchFamily="34" charset="-128"/>
                <a:cs typeface="Arial" charset="0"/>
              </a:rPr>
              <a:t>, prokaryotic cells entered those ancestral eukaryotes. The small prokaryotes began living inside the larger cells. </a:t>
            </a:r>
          </a:p>
        </p:txBody>
      </p:sp>
      <p:pic>
        <p:nvPicPr>
          <p:cNvPr id="40966" name="Picture 6" descr="endosymbi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371850" cy="593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Endosymbiotic Theory  </a:t>
            </a:r>
          </a:p>
        </p:txBody>
      </p:sp>
      <p:sp>
        <p:nvSpPr>
          <p:cNvPr id="41987"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Over time a symbiotic relationship evolved between primitive eukaryotic cells and prokaryotic cells in them.</a:t>
            </a:r>
          </a:p>
        </p:txBody>
      </p:sp>
      <p:pic>
        <p:nvPicPr>
          <p:cNvPr id="41988" name="Picture 2" descr="C:\Users\Alex\Desktop\Batch 4\Art\Art 3_18_09+\BIO10NAE_05_19_04_005_LRIM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9144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Endosymbiotic Theory  </a:t>
            </a:r>
          </a:p>
        </p:txBody>
      </p:sp>
      <p:sp>
        <p:nvSpPr>
          <p:cNvPr id="44035" name="Text Placeholder 2"/>
          <p:cNvSpPr>
            <a:spLocks noGrp="1"/>
          </p:cNvSpPr>
          <p:nvPr>
            <p:ph type="body" idx="1"/>
          </p:nvPr>
        </p:nvSpPr>
        <p:spPr/>
        <p:txBody>
          <a:bodyPr/>
          <a:lstStyle/>
          <a:p>
            <a:pPr lvl="1"/>
            <a:r>
              <a:rPr lang="en-US" altLang="en-US" u="sng" dirty="0" smtClean="0">
                <a:solidFill>
                  <a:srgbClr val="000000"/>
                </a:solidFill>
                <a:latin typeface="Arial" charset="0"/>
                <a:ea typeface="ＭＳ Ｐゴシック" pitchFamily="34" charset="-128"/>
                <a:cs typeface="Arial" charset="0"/>
              </a:rPr>
              <a:t>	</a:t>
            </a:r>
            <a:r>
              <a:rPr lang="en-US" altLang="en-US" sz="2400" u="sng" dirty="0" smtClean="0">
                <a:solidFill>
                  <a:srgbClr val="000000"/>
                </a:solidFill>
                <a:latin typeface="Arial" charset="0"/>
                <a:ea typeface="ＭＳ Ｐゴシック" pitchFamily="34" charset="-128"/>
                <a:cs typeface="Arial" charset="0"/>
              </a:rPr>
              <a:t>One hypothesis proposes that </a:t>
            </a:r>
            <a:r>
              <a:rPr lang="en-US" altLang="en-US" sz="2400" b="1" u="sng" dirty="0" smtClean="0">
                <a:solidFill>
                  <a:srgbClr val="000000"/>
                </a:solidFill>
                <a:latin typeface="Arial" charset="0"/>
                <a:ea typeface="ＭＳ Ｐゴシック" pitchFamily="34" charset="-128"/>
                <a:cs typeface="Arial" charset="0"/>
              </a:rPr>
              <a:t>mitochondria </a:t>
            </a:r>
            <a:r>
              <a:rPr lang="en-US" altLang="en-US" sz="2400" u="sng" dirty="0" smtClean="0">
                <a:solidFill>
                  <a:srgbClr val="000000"/>
                </a:solidFill>
                <a:latin typeface="Arial" charset="0"/>
                <a:ea typeface="ＭＳ Ｐゴシック" pitchFamily="34" charset="-128"/>
                <a:cs typeface="Arial" charset="0"/>
              </a:rPr>
              <a:t>evolved from endosymbiotic prokaryotes that were able to use </a:t>
            </a:r>
            <a:r>
              <a:rPr lang="en-US" altLang="en-US" sz="2400" b="1" u="sng" dirty="0" smtClean="0">
                <a:solidFill>
                  <a:srgbClr val="000000"/>
                </a:solidFill>
                <a:latin typeface="Arial" charset="0"/>
                <a:ea typeface="ＭＳ Ｐゴシック" pitchFamily="34" charset="-128"/>
                <a:cs typeface="Arial" charset="0"/>
              </a:rPr>
              <a:t>oxygen </a:t>
            </a:r>
            <a:r>
              <a:rPr lang="en-US" altLang="en-US" sz="2400" u="sng" dirty="0" smtClean="0">
                <a:solidFill>
                  <a:srgbClr val="000000"/>
                </a:solidFill>
                <a:latin typeface="Arial" charset="0"/>
                <a:ea typeface="ＭＳ Ｐゴシック" pitchFamily="34" charset="-128"/>
                <a:cs typeface="Arial" charset="0"/>
              </a:rPr>
              <a:t>to generate energy-rich ATP molecules. </a:t>
            </a:r>
          </a:p>
          <a:p>
            <a:pPr lvl="1"/>
            <a:endParaRPr lang="en-US" altLang="en-US" sz="2400" dirty="0" smtClean="0">
              <a:solidFill>
                <a:srgbClr val="000000"/>
              </a:solidFill>
              <a:latin typeface="Arial" charset="0"/>
              <a:ea typeface="ＭＳ Ｐゴシック" pitchFamily="34" charset="-128"/>
              <a:cs typeface="Arial" charset="0"/>
            </a:endParaRPr>
          </a:p>
          <a:p>
            <a:pPr lvl="1"/>
            <a:r>
              <a:rPr lang="en-US" altLang="en-US" sz="2400" dirty="0" smtClean="0">
                <a:solidFill>
                  <a:srgbClr val="000000"/>
                </a:solidFill>
                <a:latin typeface="Arial" charset="0"/>
                <a:ea typeface="ＭＳ Ｐゴシック" pitchFamily="34" charset="-128"/>
                <a:cs typeface="Arial" charset="0"/>
              </a:rPr>
              <a:t>	Without this ability to metabolize oxygen, cells would have been killed by the free oxygen in the atmosphere.</a:t>
            </a:r>
          </a:p>
        </p:txBody>
      </p:sp>
      <p:pic>
        <p:nvPicPr>
          <p:cNvPr id="44036" name="Picture 2" descr="C:\Users\Alex\Desktop\Batch 4\Art\Art 3_18_09+\BIO10NAE_05_19_04_005_LRIM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572000"/>
            <a:ext cx="9142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smtClean="0">
                <a:solidFill>
                  <a:srgbClr val="339966"/>
                </a:solidFill>
                <a:latin typeface="Arial" charset="0"/>
                <a:ea typeface="ＭＳ Ｐゴシック" pitchFamily="34" charset="-128"/>
                <a:cs typeface="Arial" charset="0"/>
              </a:rPr>
              <a:t>The Mysteries of Life’s Origins</a:t>
            </a:r>
          </a:p>
        </p:txBody>
      </p:sp>
      <p:sp>
        <p:nvSpPr>
          <p:cNvPr id="20483" name="Text Placeholder 2"/>
          <p:cNvSpPr>
            <a:spLocks noGrp="1"/>
          </p:cNvSpPr>
          <p:nvPr>
            <p:ph type="body" idx="1"/>
          </p:nvPr>
        </p:nvSpPr>
        <p:spPr>
          <a:xfrm>
            <a:off x="0" y="1600200"/>
            <a:ext cx="8077200" cy="4525963"/>
          </a:xfrm>
        </p:spPr>
        <p:txBody>
          <a:bodyPr/>
          <a:lstStyle/>
          <a:p>
            <a:pPr lvl="1"/>
            <a:r>
              <a:rPr lang="en-US" altLang="en-US" dirty="0" smtClean="0">
                <a:solidFill>
                  <a:srgbClr val="000000"/>
                </a:solidFill>
                <a:latin typeface="Arial" charset="0"/>
                <a:ea typeface="ＭＳ Ｐゴシック" pitchFamily="34" charset="-128"/>
                <a:cs typeface="Arial" charset="0"/>
              </a:rPr>
              <a:t>	</a:t>
            </a:r>
            <a:r>
              <a:rPr lang="en-US" altLang="en-US" dirty="0">
                <a:solidFill>
                  <a:srgbClr val="000000"/>
                </a:solidFill>
                <a:latin typeface="Arial" charset="0"/>
                <a:ea typeface="ＭＳ Ｐゴシック" pitchFamily="34" charset="-128"/>
                <a:cs typeface="Arial" charset="0"/>
              </a:rPr>
              <a:t>Geological and astronomical evidence suggests that Earth formed as pieces of cosmic debris collided with one another. While the planet was young, it was struck by one or more huge objects, and the entire globe melted. </a:t>
            </a:r>
          </a:p>
          <a:p>
            <a:pPr lvl="1"/>
            <a:endParaRPr lang="en-US" altLang="en-US" dirty="0" smtClean="0">
              <a:solidFill>
                <a:srgbClr val="000000"/>
              </a:solidFill>
              <a:latin typeface="Arial" charset="0"/>
              <a:ea typeface="ＭＳ Ｐゴシック" pitchFamily="34" charset="-128"/>
              <a:cs typeface="Arial" charset="0"/>
            </a:endParaRPr>
          </a:p>
          <a:p>
            <a:pPr lvl="1"/>
            <a:r>
              <a:rPr lang="en-US" altLang="en-US" dirty="0" smtClean="0">
                <a:solidFill>
                  <a:srgbClr val="000000"/>
                </a:solidFill>
                <a:latin typeface="Arial" charset="0"/>
                <a:ea typeface="ＭＳ Ｐゴシック" pitchFamily="34" charset="-128"/>
                <a:cs typeface="Arial" charset="0"/>
              </a:rPr>
              <a:t>    For millions of years, violent volcanic activity shook Earth’s crust. Comets and asteroids bombarded its surface. </a:t>
            </a:r>
          </a:p>
          <a:p>
            <a:pPr lvl="1"/>
            <a:endParaRPr lang="en-US" altLang="en-US" dirty="0" smtClean="0">
              <a:solidFill>
                <a:srgbClr val="000000"/>
              </a:solidFill>
              <a:latin typeface="Arial" charset="0"/>
              <a:ea typeface="ＭＳ Ｐゴシック" pitchFamily="34" charset="-128"/>
              <a:cs typeface="Arial" charset="0"/>
            </a:endParaRPr>
          </a:p>
          <a:p>
            <a:pPr lvl="1"/>
            <a:r>
              <a:rPr lang="en-US" altLang="en-US" dirty="0" smtClean="0">
                <a:solidFill>
                  <a:srgbClr val="000000"/>
                </a:solidFill>
                <a:latin typeface="Arial" charset="0"/>
                <a:ea typeface="ＭＳ Ｐゴシック" pitchFamily="34" charset="-128"/>
                <a:cs typeface="Arial" charset="0"/>
              </a:rPr>
              <a:t>	</a:t>
            </a:r>
            <a:r>
              <a:rPr lang="en-US" altLang="en-US" b="1" dirty="0" smtClean="0">
                <a:solidFill>
                  <a:srgbClr val="000000"/>
                </a:solidFill>
                <a:latin typeface="Arial" charset="0"/>
                <a:ea typeface="ＭＳ Ｐゴシック" pitchFamily="34" charset="-128"/>
                <a:cs typeface="Arial" charset="0"/>
              </a:rPr>
              <a:t>About </a:t>
            </a:r>
            <a:r>
              <a:rPr lang="en-US" altLang="en-US" b="1" u="sng" dirty="0" smtClean="0">
                <a:solidFill>
                  <a:srgbClr val="000000"/>
                </a:solidFill>
                <a:latin typeface="Arial" charset="0"/>
                <a:ea typeface="ＭＳ Ｐゴシック" pitchFamily="34" charset="-128"/>
                <a:cs typeface="Arial" charset="0"/>
              </a:rPr>
              <a:t>4.2 billion</a:t>
            </a:r>
            <a:r>
              <a:rPr lang="en-US" altLang="en-US" b="1" dirty="0" smtClean="0">
                <a:solidFill>
                  <a:srgbClr val="000000"/>
                </a:solidFill>
                <a:latin typeface="Arial" charset="0"/>
                <a:ea typeface="ＭＳ Ｐゴシック" pitchFamily="34" charset="-128"/>
                <a:cs typeface="Arial" charset="0"/>
              </a:rPr>
              <a:t> years ago, Earth cooled enough to allow solid rocks to form and water to condense and </a:t>
            </a:r>
            <a:r>
              <a:rPr lang="en-US" altLang="en-US" sz="2400" b="1" dirty="0" smtClean="0">
                <a:solidFill>
                  <a:srgbClr val="000000"/>
                </a:solidFill>
                <a:latin typeface="Arial" charset="0"/>
                <a:ea typeface="ＭＳ Ｐゴシック" pitchFamily="34" charset="-128"/>
                <a:cs typeface="Arial" charset="0"/>
              </a:rPr>
              <a:t>fall as rain</a:t>
            </a:r>
            <a:r>
              <a:rPr lang="en-US" altLang="en-US" dirty="0" smtClean="0">
                <a:solidFill>
                  <a:srgbClr val="000000"/>
                </a:solidFill>
                <a:latin typeface="Arial" charset="0"/>
                <a:ea typeface="ＭＳ Ｐゴシック" pitchFamily="34" charset="-128"/>
                <a:cs typeface="Arial" charset="0"/>
              </a:rPr>
              <a:t>. Earth’s surface became stable enough for permanent oceans to form.</a:t>
            </a:r>
          </a:p>
        </p:txBody>
      </p:sp>
      <p:pic>
        <p:nvPicPr>
          <p:cNvPr id="20485" name="Picture 5" descr="297_Early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67519"/>
            <a:ext cx="2362200" cy="1694073"/>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early-earth-ocean-moon-asteroids-art-desk-1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67519"/>
            <a:ext cx="2133600" cy="1599581"/>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life-on-early-ear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52400"/>
            <a:ext cx="2324100" cy="1414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Endosymbiotic Theory  </a:t>
            </a:r>
          </a:p>
        </p:txBody>
      </p:sp>
      <p:sp>
        <p:nvSpPr>
          <p:cNvPr id="45059" name="Text Placeholder 2"/>
          <p:cNvSpPr>
            <a:spLocks noGrp="1"/>
          </p:cNvSpPr>
          <p:nvPr>
            <p:ph type="body" idx="1"/>
          </p:nvPr>
        </p:nvSpPr>
        <p:spPr/>
        <p:txBody>
          <a:bodyPr/>
          <a:lstStyle/>
          <a:p>
            <a:pPr lvl="1"/>
            <a:r>
              <a:rPr lang="en-US" altLang="en-US" dirty="0" smtClean="0">
                <a:solidFill>
                  <a:srgbClr val="000000"/>
                </a:solidFill>
                <a:latin typeface="Arial" charset="0"/>
                <a:ea typeface="ＭＳ Ｐゴシック" pitchFamily="34" charset="-128"/>
                <a:cs typeface="Arial" charset="0"/>
              </a:rPr>
              <a:t>	</a:t>
            </a:r>
            <a:r>
              <a:rPr lang="en-US" altLang="en-US" sz="2400" u="sng" dirty="0" smtClean="0">
                <a:solidFill>
                  <a:srgbClr val="000000"/>
                </a:solidFill>
                <a:latin typeface="Arial" charset="0"/>
                <a:ea typeface="ＭＳ Ｐゴシック" pitchFamily="34" charset="-128"/>
                <a:cs typeface="Arial" charset="0"/>
              </a:rPr>
              <a:t>Another hypothesis proposes that </a:t>
            </a:r>
            <a:r>
              <a:rPr lang="en-US" altLang="en-US" sz="2400" b="1" u="sng" dirty="0" smtClean="0">
                <a:solidFill>
                  <a:srgbClr val="000000"/>
                </a:solidFill>
                <a:latin typeface="Arial" charset="0"/>
                <a:ea typeface="ＭＳ Ｐゴシック" pitchFamily="34" charset="-128"/>
                <a:cs typeface="Arial" charset="0"/>
              </a:rPr>
              <a:t>chloroplasts</a:t>
            </a:r>
            <a:r>
              <a:rPr lang="en-US" altLang="en-US" sz="2400" u="sng" dirty="0" smtClean="0">
                <a:solidFill>
                  <a:srgbClr val="000000"/>
                </a:solidFill>
                <a:latin typeface="Arial" charset="0"/>
                <a:ea typeface="ＭＳ Ｐゴシック" pitchFamily="34" charset="-128"/>
                <a:cs typeface="Arial" charset="0"/>
              </a:rPr>
              <a:t> evolved from endosymbiotic prokaryotes that had the ability to </a:t>
            </a:r>
            <a:r>
              <a:rPr lang="en-US" altLang="en-US" sz="2400" b="1" u="sng" dirty="0" smtClean="0">
                <a:solidFill>
                  <a:srgbClr val="000000"/>
                </a:solidFill>
                <a:latin typeface="Arial" charset="0"/>
                <a:ea typeface="ＭＳ Ｐゴシック" pitchFamily="34" charset="-128"/>
                <a:cs typeface="Arial" charset="0"/>
              </a:rPr>
              <a:t>photosynthesize.</a:t>
            </a:r>
            <a:r>
              <a:rPr lang="en-US" altLang="en-US" sz="2400" u="sng" dirty="0" smtClean="0">
                <a:solidFill>
                  <a:srgbClr val="000000"/>
                </a:solidFill>
                <a:latin typeface="Arial" charset="0"/>
                <a:ea typeface="ＭＳ Ｐゴシック" pitchFamily="34" charset="-128"/>
                <a:cs typeface="Arial" charset="0"/>
              </a:rPr>
              <a:t> </a:t>
            </a:r>
          </a:p>
          <a:p>
            <a:pPr lvl="1"/>
            <a:endParaRPr lang="en-US" altLang="en-US" sz="2400" dirty="0" smtClean="0">
              <a:solidFill>
                <a:srgbClr val="000000"/>
              </a:solidFill>
              <a:latin typeface="Arial" charset="0"/>
              <a:ea typeface="ＭＳ Ｐゴシック" pitchFamily="34" charset="-128"/>
              <a:cs typeface="Arial" charset="0"/>
            </a:endParaRPr>
          </a:p>
          <a:p>
            <a:pPr lvl="1"/>
            <a:r>
              <a:rPr lang="en-US" altLang="en-US" sz="2400" dirty="0" smtClean="0">
                <a:solidFill>
                  <a:srgbClr val="000000"/>
                </a:solidFill>
                <a:latin typeface="Arial" charset="0"/>
                <a:ea typeface="ＭＳ Ｐゴシック" pitchFamily="34" charset="-128"/>
                <a:cs typeface="Arial" charset="0"/>
              </a:rPr>
              <a:t>	Over time, these photosynthetic prokaryotes evolved within eukaryotic cells into the chloroplasts of plants and algae.</a:t>
            </a:r>
          </a:p>
        </p:txBody>
      </p:sp>
      <p:pic>
        <p:nvPicPr>
          <p:cNvPr id="45060" name="Picture 2" descr="C:\Users\Alex\Desktop\Batch 4\Art\Art 3_18_09+\BIO10NAE_05_19_04_005_LRIM_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0100"/>
            <a:ext cx="8991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Modern Evidence  </a:t>
            </a:r>
          </a:p>
        </p:txBody>
      </p:sp>
      <p:sp>
        <p:nvSpPr>
          <p:cNvPr id="46083" name="Text Placeholder 2"/>
          <p:cNvSpPr>
            <a:spLocks noGrp="1"/>
          </p:cNvSpPr>
          <p:nvPr>
            <p:ph type="body" idx="1"/>
          </p:nvPr>
        </p:nvSpPr>
        <p:spPr/>
        <p:txBody>
          <a:bodyPr/>
          <a:lstStyle/>
          <a:p>
            <a:pPr lvl="1"/>
            <a:r>
              <a:rPr lang="en-US" altLang="en-US" dirty="0" smtClean="0">
                <a:solidFill>
                  <a:srgbClr val="000000"/>
                </a:solidFill>
                <a:latin typeface="Arial" charset="0"/>
                <a:ea typeface="ＭＳ Ｐゴシック" pitchFamily="34" charset="-128"/>
                <a:cs typeface="Arial" charset="0"/>
              </a:rPr>
              <a:t>	During the 1960s, </a:t>
            </a:r>
            <a:r>
              <a:rPr lang="en-US" altLang="en-US" u="sng" dirty="0" smtClean="0">
                <a:solidFill>
                  <a:srgbClr val="000000"/>
                </a:solidFill>
                <a:latin typeface="Arial" charset="0"/>
                <a:ea typeface="ＭＳ Ｐゴシック" pitchFamily="34" charset="-128"/>
                <a:cs typeface="Arial" charset="0"/>
              </a:rPr>
              <a:t>Lynn </a:t>
            </a:r>
            <a:r>
              <a:rPr lang="en-US" altLang="en-US" u="sng" dirty="0" err="1" smtClean="0">
                <a:solidFill>
                  <a:srgbClr val="000000"/>
                </a:solidFill>
                <a:latin typeface="Arial" charset="0"/>
                <a:ea typeface="ＭＳ Ｐゴシック" pitchFamily="34" charset="-128"/>
                <a:cs typeface="Arial" charset="0"/>
              </a:rPr>
              <a:t>Margulis</a:t>
            </a:r>
            <a:r>
              <a:rPr lang="en-US" altLang="en-US" u="sng" dirty="0" smtClean="0">
                <a:solidFill>
                  <a:srgbClr val="000000"/>
                </a:solidFill>
                <a:latin typeface="Arial" charset="0"/>
                <a:ea typeface="ＭＳ Ｐゴシック" pitchFamily="34" charset="-128"/>
                <a:cs typeface="Arial" charset="0"/>
              </a:rPr>
              <a:t> </a:t>
            </a:r>
            <a:r>
              <a:rPr lang="en-US" altLang="en-US" dirty="0" smtClean="0">
                <a:solidFill>
                  <a:srgbClr val="000000"/>
                </a:solidFill>
                <a:latin typeface="Arial" charset="0"/>
                <a:ea typeface="ＭＳ Ｐゴシック" pitchFamily="34" charset="-128"/>
                <a:cs typeface="Arial" charset="0"/>
              </a:rPr>
              <a:t>of Boston University noted that </a:t>
            </a:r>
            <a:r>
              <a:rPr lang="en-US" altLang="en-US" u="sng" dirty="0" smtClean="0">
                <a:solidFill>
                  <a:srgbClr val="000000"/>
                </a:solidFill>
                <a:latin typeface="Arial" charset="0"/>
                <a:ea typeface="ＭＳ Ｐゴシック" pitchFamily="34" charset="-128"/>
                <a:cs typeface="Arial" charset="0"/>
              </a:rPr>
              <a:t>mitochondria and chloroplasts contain DNA similar to bacterial DNA</a:t>
            </a:r>
            <a:r>
              <a:rPr lang="en-US" altLang="en-US" dirty="0" smtClean="0">
                <a:solidFill>
                  <a:srgbClr val="000000"/>
                </a:solidFill>
                <a:latin typeface="Arial" charset="0"/>
                <a:ea typeface="ＭＳ Ｐゴシック" pitchFamily="34" charset="-128"/>
                <a:cs typeface="Arial" charset="0"/>
              </a:rPr>
              <a:t>. </a:t>
            </a:r>
          </a:p>
          <a:p>
            <a:pPr lvl="1"/>
            <a:endParaRPr lang="en-US" altLang="en-US" dirty="0" smtClean="0">
              <a:solidFill>
                <a:srgbClr val="000000"/>
              </a:solidFill>
              <a:latin typeface="Arial" charset="0"/>
              <a:ea typeface="ＭＳ Ｐゴシック" pitchFamily="34" charset="-128"/>
              <a:cs typeface="Arial" charset="0"/>
            </a:endParaRPr>
          </a:p>
          <a:p>
            <a:pPr lvl="1"/>
            <a:r>
              <a:rPr lang="en-US" altLang="en-US" dirty="0" smtClean="0">
                <a:solidFill>
                  <a:srgbClr val="000000"/>
                </a:solidFill>
                <a:latin typeface="Arial" charset="0"/>
                <a:ea typeface="ＭＳ Ｐゴシック" pitchFamily="34" charset="-128"/>
                <a:cs typeface="Arial" charset="0"/>
              </a:rPr>
              <a:t>	She also noted that </a:t>
            </a:r>
            <a:r>
              <a:rPr lang="en-US" altLang="en-US" u="sng" dirty="0" smtClean="0">
                <a:solidFill>
                  <a:srgbClr val="000000"/>
                </a:solidFill>
                <a:latin typeface="Arial" charset="0"/>
                <a:ea typeface="ＭＳ Ｐゴシック" pitchFamily="34" charset="-128"/>
                <a:cs typeface="Arial" charset="0"/>
              </a:rPr>
              <a:t>mitochondria and chloroplasts have ribosomes whose size and structure closely resemble those of bacteria</a:t>
            </a:r>
            <a:r>
              <a:rPr lang="en-US" altLang="en-US" dirty="0" smtClean="0">
                <a:solidFill>
                  <a:srgbClr val="000000"/>
                </a:solidFill>
                <a:latin typeface="Arial" charset="0"/>
                <a:ea typeface="ＭＳ Ｐゴシック" pitchFamily="34" charset="-128"/>
                <a:cs typeface="Arial" charset="0"/>
              </a:rPr>
              <a:t>. </a:t>
            </a:r>
          </a:p>
          <a:p>
            <a:pPr lvl="1"/>
            <a:endParaRPr lang="en-US" altLang="en-US" dirty="0" smtClean="0">
              <a:solidFill>
                <a:srgbClr val="000000"/>
              </a:solidFill>
              <a:latin typeface="Arial" charset="0"/>
              <a:ea typeface="ＭＳ Ｐゴシック" pitchFamily="34" charset="-128"/>
              <a:cs typeface="Arial" charset="0"/>
            </a:endParaRPr>
          </a:p>
          <a:p>
            <a:pPr lvl="1"/>
            <a:r>
              <a:rPr lang="en-US" altLang="en-US" dirty="0" smtClean="0">
                <a:solidFill>
                  <a:srgbClr val="000000"/>
                </a:solidFill>
                <a:latin typeface="Arial" charset="0"/>
                <a:ea typeface="ＭＳ Ｐゴシック" pitchFamily="34" charset="-128"/>
                <a:cs typeface="Arial" charset="0"/>
              </a:rPr>
              <a:t>	In addition, she found that </a:t>
            </a:r>
            <a:r>
              <a:rPr lang="en-US" altLang="en-US" u="sng" dirty="0" smtClean="0">
                <a:solidFill>
                  <a:srgbClr val="000000"/>
                </a:solidFill>
                <a:latin typeface="Arial" charset="0"/>
                <a:ea typeface="ＭＳ Ｐゴシック" pitchFamily="34" charset="-128"/>
                <a:cs typeface="Arial" charset="0"/>
              </a:rPr>
              <a:t>mitochondria and chloroplasts, like bacteria, reproduce by binary fission when cells containing them divide by mitosis. </a:t>
            </a:r>
          </a:p>
          <a:p>
            <a:pPr lvl="1"/>
            <a:endParaRPr lang="en-US" altLang="en-US" dirty="0" smtClean="0">
              <a:solidFill>
                <a:srgbClr val="000000"/>
              </a:solidFill>
              <a:latin typeface="Arial" charset="0"/>
              <a:ea typeface="ＭＳ Ｐゴシック" pitchFamily="34" charset="-128"/>
              <a:cs typeface="Arial" charset="0"/>
            </a:endParaRPr>
          </a:p>
          <a:p>
            <a:pPr lvl="1"/>
            <a:r>
              <a:rPr lang="en-US" altLang="en-US" dirty="0" smtClean="0">
                <a:solidFill>
                  <a:srgbClr val="000000"/>
                </a:solidFill>
                <a:latin typeface="Arial" charset="0"/>
                <a:ea typeface="ＭＳ Ｐゴシック" pitchFamily="34" charset="-128"/>
                <a:cs typeface="Arial" charset="0"/>
              </a:rPr>
              <a:t>	</a:t>
            </a:r>
            <a:r>
              <a:rPr lang="en-US" altLang="en-US" u="sng" dirty="0" smtClean="0">
                <a:solidFill>
                  <a:srgbClr val="000000"/>
                </a:solidFill>
                <a:latin typeface="Arial" charset="0"/>
                <a:ea typeface="ＭＳ Ｐゴシック" pitchFamily="34" charset="-128"/>
                <a:cs typeface="Arial" charset="0"/>
              </a:rPr>
              <a:t>These similarities provide strong evidence of a common ancestry between free-living bacteria and the organelles of living eukaryotic cells</a:t>
            </a:r>
            <a:r>
              <a:rPr lang="en-US" altLang="en-US" dirty="0" smtClean="0">
                <a:solidFill>
                  <a:srgbClr val="000000"/>
                </a:solidFill>
                <a:latin typeface="Arial" charset="0"/>
                <a:ea typeface="ＭＳ Ｐゴシック" pitchFamily="34" charset="-128"/>
                <a:cs typeface="Arial"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Significance of Sexual Reproduction  </a:t>
            </a:r>
          </a:p>
        </p:txBody>
      </p:sp>
      <p:sp>
        <p:nvSpPr>
          <p:cNvPr id="49155" name="Text Placeholder 2"/>
          <p:cNvSpPr>
            <a:spLocks noGrp="1"/>
          </p:cNvSpPr>
          <p:nvPr>
            <p:ph type="body" sz="half" idx="1"/>
          </p:nvPr>
        </p:nvSpPr>
        <p:spPr>
          <a:xfrm>
            <a:off x="0" y="1524000"/>
            <a:ext cx="4038600" cy="4525963"/>
          </a:xfrm>
        </p:spPr>
        <p:txBody>
          <a:bodyPr/>
          <a:lstStyle/>
          <a:p>
            <a:pPr marL="457200" lvl="1" indent="0"/>
            <a:r>
              <a:rPr lang="en-US" altLang="en-US" sz="2000" dirty="0" smtClean="0">
                <a:solidFill>
                  <a:srgbClr val="000000"/>
                </a:solidFill>
                <a:latin typeface="Arial" charset="0"/>
                <a:ea typeface="ＭＳ Ｐゴシック" pitchFamily="34" charset="-128"/>
                <a:cs typeface="Arial" charset="0"/>
              </a:rPr>
              <a:t>	When prokaryotes reproduce asexually, they duplicate their genetic material and pass it on to daughter cells. </a:t>
            </a:r>
          </a:p>
          <a:p>
            <a:pPr marL="457200" lvl="1" indent="0"/>
            <a:endParaRPr lang="en-US" altLang="en-US" sz="2000" dirty="0" smtClean="0">
              <a:solidFill>
                <a:srgbClr val="000000"/>
              </a:solidFill>
              <a:latin typeface="Arial" charset="0"/>
              <a:ea typeface="ＭＳ Ｐゴシック" pitchFamily="34" charset="-128"/>
              <a:cs typeface="Arial" charset="0"/>
            </a:endParaRPr>
          </a:p>
          <a:p>
            <a:pPr marL="457200" lvl="1" indent="0"/>
            <a:r>
              <a:rPr lang="en-US" altLang="en-US" sz="2000" dirty="0" smtClean="0">
                <a:solidFill>
                  <a:srgbClr val="000000"/>
                </a:solidFill>
                <a:latin typeface="Arial" charset="0"/>
                <a:ea typeface="ＭＳ Ｐゴシック" pitchFamily="34" charset="-128"/>
                <a:cs typeface="Arial" charset="0"/>
              </a:rPr>
              <a:t>	This process is efficient, but it yields daughter cells whose genomes duplicate their parent’s genome. </a:t>
            </a:r>
          </a:p>
          <a:p>
            <a:pPr marL="457200" lvl="1" indent="0"/>
            <a:endParaRPr lang="en-US" altLang="en-US" sz="2000" dirty="0" smtClean="0">
              <a:solidFill>
                <a:srgbClr val="000000"/>
              </a:solidFill>
              <a:latin typeface="Arial" charset="0"/>
              <a:ea typeface="ＭＳ Ｐゴシック" pitchFamily="34" charset="-128"/>
              <a:cs typeface="Arial" charset="0"/>
            </a:endParaRPr>
          </a:p>
          <a:p>
            <a:pPr marL="457200" lvl="1" indent="0"/>
            <a:r>
              <a:rPr lang="en-US" altLang="en-US" sz="2000" b="1" dirty="0" smtClean="0">
                <a:solidFill>
                  <a:srgbClr val="000000"/>
                </a:solidFill>
                <a:latin typeface="Arial" charset="0"/>
                <a:ea typeface="ＭＳ Ｐゴシック" pitchFamily="34" charset="-128"/>
                <a:cs typeface="Arial" charset="0"/>
              </a:rPr>
              <a:t>	</a:t>
            </a:r>
            <a:r>
              <a:rPr lang="en-US" altLang="en-US" sz="2000" b="1" u="sng" dirty="0" smtClean="0">
                <a:solidFill>
                  <a:srgbClr val="000000"/>
                </a:solidFill>
                <a:latin typeface="Arial" charset="0"/>
                <a:ea typeface="ＭＳ Ｐゴシック" pitchFamily="34" charset="-128"/>
                <a:cs typeface="Arial" charset="0"/>
              </a:rPr>
              <a:t>Genetic variation is basically restricted to mutations in DNA.</a:t>
            </a:r>
          </a:p>
        </p:txBody>
      </p:sp>
      <p:pic>
        <p:nvPicPr>
          <p:cNvPr id="49157" name="Picture 5" descr="binaryf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5257800" cy="357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Significance of Sexual Reproduction  </a:t>
            </a:r>
          </a:p>
        </p:txBody>
      </p:sp>
      <p:sp>
        <p:nvSpPr>
          <p:cNvPr id="50179" name="Text Placeholder 2"/>
          <p:cNvSpPr>
            <a:spLocks noGrp="1"/>
          </p:cNvSpPr>
          <p:nvPr>
            <p:ph type="body" sz="half" idx="1"/>
          </p:nvPr>
        </p:nvSpPr>
        <p:spPr>
          <a:xfrm>
            <a:off x="457200" y="1600200"/>
            <a:ext cx="4038600" cy="4525963"/>
          </a:xfrm>
        </p:spPr>
        <p:txBody>
          <a:bodyPr/>
          <a:lstStyle/>
          <a:p>
            <a:pPr marL="457200" lvl="1" indent="0">
              <a:lnSpc>
                <a:spcPct val="80000"/>
              </a:lnSpc>
            </a:pPr>
            <a:r>
              <a:rPr lang="en-US" altLang="en-US" sz="1400" dirty="0" smtClean="0">
                <a:solidFill>
                  <a:srgbClr val="000000"/>
                </a:solidFill>
                <a:latin typeface="Arial" charset="0"/>
                <a:ea typeface="ＭＳ Ｐゴシック" pitchFamily="34" charset="-128"/>
                <a:cs typeface="Arial" charset="0"/>
              </a:rPr>
              <a:t>	</a:t>
            </a:r>
            <a:r>
              <a:rPr lang="en-US" altLang="en-US" dirty="0" smtClean="0">
                <a:solidFill>
                  <a:srgbClr val="000000"/>
                </a:solidFill>
                <a:latin typeface="Arial" charset="0"/>
                <a:ea typeface="ＭＳ Ｐゴシック" pitchFamily="34" charset="-128"/>
                <a:cs typeface="Arial" charset="0"/>
              </a:rPr>
              <a:t>When eukaryotes reproduce sexually, offspring receive genetic material from two parents. </a:t>
            </a:r>
          </a:p>
          <a:p>
            <a:pPr marL="457200" lvl="1" indent="0">
              <a:lnSpc>
                <a:spcPct val="80000"/>
              </a:lnSpc>
            </a:pPr>
            <a:endParaRPr lang="en-US" altLang="en-US" dirty="0" smtClean="0">
              <a:solidFill>
                <a:srgbClr val="000000"/>
              </a:solidFill>
              <a:latin typeface="Arial" charset="0"/>
              <a:ea typeface="ＭＳ Ｐゴシック" pitchFamily="34" charset="-128"/>
              <a:cs typeface="Arial" charset="0"/>
            </a:endParaRPr>
          </a:p>
          <a:p>
            <a:pPr marL="457200" lvl="1" indent="0">
              <a:lnSpc>
                <a:spcPct val="80000"/>
              </a:lnSpc>
            </a:pPr>
            <a:r>
              <a:rPr lang="en-US" altLang="en-US" dirty="0" smtClean="0">
                <a:solidFill>
                  <a:srgbClr val="000000"/>
                </a:solidFill>
                <a:latin typeface="Arial" charset="0"/>
                <a:ea typeface="ＭＳ Ｐゴシック" pitchFamily="34" charset="-128"/>
                <a:cs typeface="Arial" charset="0"/>
              </a:rPr>
              <a:t>	</a:t>
            </a:r>
            <a:r>
              <a:rPr lang="en-US" altLang="en-US" b="1" u="sng" dirty="0" smtClean="0">
                <a:solidFill>
                  <a:srgbClr val="000000"/>
                </a:solidFill>
                <a:latin typeface="Arial" charset="0"/>
                <a:ea typeface="ＭＳ Ｐゴシック" pitchFamily="34" charset="-128"/>
                <a:cs typeface="Arial" charset="0"/>
              </a:rPr>
              <a:t>Meiosis and fertilization</a:t>
            </a:r>
            <a:r>
              <a:rPr lang="en-US" altLang="en-US" u="sng" dirty="0" smtClean="0">
                <a:solidFill>
                  <a:srgbClr val="000000"/>
                </a:solidFill>
                <a:latin typeface="Arial" charset="0"/>
                <a:ea typeface="ＭＳ Ｐゴシック" pitchFamily="34" charset="-128"/>
                <a:cs typeface="Arial" charset="0"/>
              </a:rPr>
              <a:t> shuffle and reshuffle genes, generating lots of </a:t>
            </a:r>
            <a:r>
              <a:rPr lang="en-US" altLang="en-US" b="1" u="sng" dirty="0" smtClean="0">
                <a:solidFill>
                  <a:srgbClr val="000000"/>
                </a:solidFill>
                <a:latin typeface="Arial" charset="0"/>
                <a:ea typeface="ＭＳ Ｐゴシック" pitchFamily="34" charset="-128"/>
                <a:cs typeface="Arial" charset="0"/>
              </a:rPr>
              <a:t>genetic diversity</a:t>
            </a:r>
            <a:r>
              <a:rPr lang="en-US" altLang="en-US" u="sng" dirty="0" smtClean="0">
                <a:solidFill>
                  <a:srgbClr val="000000"/>
                </a:solidFill>
                <a:latin typeface="Arial" charset="0"/>
                <a:ea typeface="ＭＳ Ｐゴシック" pitchFamily="34" charset="-128"/>
                <a:cs typeface="Arial" charset="0"/>
              </a:rPr>
              <a:t>. The offspring of sexually reproducing organisms are never identical to either their parents or their siblings (except for identical twins). </a:t>
            </a:r>
          </a:p>
          <a:p>
            <a:pPr marL="457200" lvl="1" indent="0">
              <a:lnSpc>
                <a:spcPct val="80000"/>
              </a:lnSpc>
            </a:pPr>
            <a:endParaRPr lang="en-US" altLang="en-US" dirty="0" smtClean="0">
              <a:solidFill>
                <a:srgbClr val="000000"/>
              </a:solidFill>
              <a:latin typeface="Arial" charset="0"/>
              <a:ea typeface="ＭＳ Ｐゴシック" pitchFamily="34" charset="-128"/>
              <a:cs typeface="Arial" charset="0"/>
            </a:endParaRPr>
          </a:p>
          <a:p>
            <a:pPr marL="457200" lvl="1" indent="0">
              <a:lnSpc>
                <a:spcPct val="80000"/>
              </a:lnSpc>
            </a:pPr>
            <a:r>
              <a:rPr lang="en-US" altLang="en-US" dirty="0" smtClean="0">
                <a:solidFill>
                  <a:srgbClr val="000000"/>
                </a:solidFill>
                <a:latin typeface="Arial" charset="0"/>
                <a:ea typeface="ＭＳ Ｐゴシック" pitchFamily="34" charset="-128"/>
                <a:cs typeface="Arial" charset="0"/>
              </a:rPr>
              <a:t>	</a:t>
            </a:r>
            <a:r>
              <a:rPr lang="en-US" altLang="en-US" b="1" u="sng" dirty="0" smtClean="0">
                <a:solidFill>
                  <a:srgbClr val="000000"/>
                </a:solidFill>
                <a:latin typeface="Arial" charset="0"/>
                <a:ea typeface="ＭＳ Ｐゴシック" pitchFamily="34" charset="-128"/>
                <a:cs typeface="Arial" charset="0"/>
              </a:rPr>
              <a:t>Genetic variation increases the likelihood of a population’s adapting to new or changing environmental conditions.</a:t>
            </a:r>
          </a:p>
        </p:txBody>
      </p:sp>
      <p:pic>
        <p:nvPicPr>
          <p:cNvPr id="50182" name="Picture 6" descr="meiosis-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984625"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Multicellularity  </a:t>
            </a:r>
          </a:p>
        </p:txBody>
      </p:sp>
      <p:sp>
        <p:nvSpPr>
          <p:cNvPr id="51203"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Multicellular organisms evolved a few hundred million years after the evolution of sexual reproduction. </a:t>
            </a:r>
          </a:p>
          <a:p>
            <a:pPr lvl="1"/>
            <a:endParaRPr lang="en-US" altLang="en-US" sz="2400"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Early multicellular organisms likely underwent a series of adaptive radiations, resulting in great diversity. </a:t>
            </a:r>
          </a:p>
        </p:txBody>
      </p:sp>
      <p:pic>
        <p:nvPicPr>
          <p:cNvPr id="51205" name="Picture 5" descr="Multicellular%20Organis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63925"/>
            <a:ext cx="4038600" cy="339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early-earth-ocean-moon-asteroids-art-desk-1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962400"/>
            <a:ext cx="3571875" cy="2678113"/>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p:txBody>
          <a:bodyPr/>
          <a:lstStyle/>
          <a:p>
            <a:r>
              <a:rPr lang="en-US" altLang="en-US" b="1" smtClean="0">
                <a:solidFill>
                  <a:srgbClr val="339966"/>
                </a:solidFill>
                <a:latin typeface="Arial" charset="0"/>
                <a:ea typeface="ＭＳ Ｐゴシック" pitchFamily="34" charset="-128"/>
                <a:cs typeface="Arial" charset="0"/>
              </a:rPr>
              <a:t>The Mysteries of Life’s Origins</a:t>
            </a:r>
          </a:p>
        </p:txBody>
      </p:sp>
      <p:sp>
        <p:nvSpPr>
          <p:cNvPr id="21507" name="Text Placeholder 2"/>
          <p:cNvSpPr>
            <a:spLocks noGrp="1"/>
          </p:cNvSpPr>
          <p:nvPr>
            <p:ph type="body" idx="1"/>
          </p:nvPr>
        </p:nvSpPr>
        <p:spPr>
          <a:xfrm>
            <a:off x="152400" y="1600200"/>
            <a:ext cx="8534400" cy="4525963"/>
          </a:xfrm>
        </p:spPr>
        <p:txBody>
          <a:bodyPr/>
          <a:lstStyle/>
          <a:p>
            <a:pPr lvl="1">
              <a:lnSpc>
                <a:spcPct val="90000"/>
              </a:lnSpc>
            </a:pPr>
            <a:r>
              <a:rPr lang="en-US" altLang="en-US" smtClean="0">
                <a:solidFill>
                  <a:srgbClr val="000000"/>
                </a:solidFill>
                <a:latin typeface="Arial" charset="0"/>
                <a:ea typeface="ＭＳ Ｐゴシック" pitchFamily="34" charset="-128"/>
                <a:cs typeface="Arial" charset="0"/>
              </a:rPr>
              <a:t>	This infant planet was very different from Earth today. </a:t>
            </a:r>
          </a:p>
          <a:p>
            <a:pPr lvl="1">
              <a:lnSpc>
                <a:spcPct val="90000"/>
              </a:lnSpc>
            </a:pPr>
            <a:endParaRPr lang="en-US" altLang="en-US" smtClean="0">
              <a:solidFill>
                <a:srgbClr val="000000"/>
              </a:solidFill>
              <a:latin typeface="Arial" charset="0"/>
              <a:ea typeface="ＭＳ Ｐゴシック" pitchFamily="34" charset="-128"/>
              <a:cs typeface="Arial" charset="0"/>
            </a:endParaRPr>
          </a:p>
          <a:p>
            <a:pPr lvl="1">
              <a:lnSpc>
                <a:spcPct val="90000"/>
              </a:lnSpc>
            </a:pPr>
            <a:r>
              <a:rPr lang="en-US" altLang="en-US" smtClean="0">
                <a:solidFill>
                  <a:srgbClr val="000000"/>
                </a:solidFill>
                <a:latin typeface="Arial" charset="0"/>
                <a:ea typeface="ＭＳ Ｐゴシック" pitchFamily="34" charset="-128"/>
                <a:cs typeface="Arial" charset="0"/>
              </a:rPr>
              <a:t>	</a:t>
            </a:r>
            <a:r>
              <a:rPr lang="en-US" altLang="en-US" sz="2400" b="1" smtClean="0">
                <a:solidFill>
                  <a:srgbClr val="000000"/>
                </a:solidFill>
                <a:latin typeface="Arial" charset="0"/>
                <a:ea typeface="ＭＳ Ｐゴシック" pitchFamily="34" charset="-128"/>
                <a:cs typeface="Arial" charset="0"/>
              </a:rPr>
              <a:t>Earth’s early atmosphere contained little or no oxygen. It was principally composed of carbon dioxide, water vapor, and nitrogen, with lesser amounts of carbon monoxide, hydrogen sulfide, and hydrogen cyanide. </a:t>
            </a:r>
          </a:p>
          <a:p>
            <a:pPr lvl="1">
              <a:lnSpc>
                <a:spcPct val="90000"/>
              </a:lnSpc>
            </a:pPr>
            <a:endParaRPr lang="en-US" altLang="en-US" sz="2400" b="1" smtClean="0">
              <a:solidFill>
                <a:srgbClr val="000000"/>
              </a:solidFill>
              <a:latin typeface="Arial" charset="0"/>
              <a:ea typeface="ＭＳ Ｐゴシック" pitchFamily="34" charset="-128"/>
              <a:cs typeface="Arial" charset="0"/>
            </a:endParaRPr>
          </a:p>
          <a:p>
            <a:pPr lvl="1">
              <a:lnSpc>
                <a:spcPct val="90000"/>
              </a:lnSpc>
            </a:pPr>
            <a:r>
              <a:rPr lang="en-US" altLang="en-US" smtClean="0">
                <a:solidFill>
                  <a:srgbClr val="000000"/>
                </a:solidFill>
                <a:latin typeface="Arial" charset="0"/>
                <a:ea typeface="ＭＳ Ｐゴシック" pitchFamily="34" charset="-128"/>
                <a:cs typeface="Arial" charset="0"/>
              </a:rPr>
              <a:t>	Because of the gases in the atmosphere, the sky was probably pinkish-orange. </a:t>
            </a:r>
          </a:p>
          <a:p>
            <a:pPr lvl="1">
              <a:lnSpc>
                <a:spcPct val="90000"/>
              </a:lnSpc>
            </a:pPr>
            <a:endParaRPr lang="en-US" altLang="en-US" smtClean="0">
              <a:solidFill>
                <a:srgbClr val="000000"/>
              </a:solidFill>
              <a:latin typeface="Arial" charset="0"/>
              <a:ea typeface="ＭＳ Ｐゴシック" pitchFamily="34" charset="-128"/>
              <a:cs typeface="Arial" charset="0"/>
            </a:endParaRPr>
          </a:p>
          <a:p>
            <a:pPr lvl="1">
              <a:lnSpc>
                <a:spcPct val="90000"/>
              </a:lnSpc>
            </a:pPr>
            <a:r>
              <a:rPr lang="en-US" altLang="en-US" smtClean="0">
                <a:solidFill>
                  <a:srgbClr val="000000"/>
                </a:solidFill>
                <a:latin typeface="Arial" charset="0"/>
                <a:ea typeface="ＭＳ Ｐゴシック" pitchFamily="34" charset="-128"/>
                <a:cs typeface="Arial" charset="0"/>
              </a:rPr>
              <a:t>	Because they contained lots of dissolved iron, the oceans were probably brown.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The First Organic Molecules  </a:t>
            </a:r>
          </a:p>
        </p:txBody>
      </p:sp>
      <p:sp>
        <p:nvSpPr>
          <p:cNvPr id="22531" name="Text Placeholder 2"/>
          <p:cNvSpPr>
            <a:spLocks noGrp="1"/>
          </p:cNvSpPr>
          <p:nvPr>
            <p:ph type="body" idx="1"/>
          </p:nvPr>
        </p:nvSpPr>
        <p:spPr>
          <a:xfrm>
            <a:off x="0" y="1676400"/>
            <a:ext cx="4419600" cy="4525963"/>
          </a:xfrm>
        </p:spPr>
        <p:txBody>
          <a:bodyPr/>
          <a:lstStyle/>
          <a:p>
            <a:pPr lvl="1"/>
            <a:r>
              <a:rPr lang="en-US" altLang="en-US" sz="1600" smtClean="0">
                <a:solidFill>
                  <a:srgbClr val="000000"/>
                </a:solidFill>
                <a:latin typeface="Arial" charset="0"/>
                <a:ea typeface="ＭＳ Ｐゴシック" pitchFamily="34" charset="-128"/>
                <a:cs typeface="Arial" charset="0"/>
              </a:rPr>
              <a:t>	</a:t>
            </a:r>
            <a:r>
              <a:rPr lang="en-US" altLang="en-US" sz="2000" smtClean="0">
                <a:solidFill>
                  <a:srgbClr val="000000"/>
                </a:solidFill>
                <a:latin typeface="Arial" charset="0"/>
                <a:ea typeface="ＭＳ Ｐゴシック" pitchFamily="34" charset="-128"/>
                <a:cs typeface="Arial" charset="0"/>
              </a:rPr>
              <a:t>In 1953, chemists Stanley Miller and Harold Urey tried recreating conditions on early Earth to see if organic molecules could be assembled under these conditions. </a:t>
            </a:r>
          </a:p>
          <a:p>
            <a:pPr lvl="1"/>
            <a:endParaRPr lang="en-US" altLang="en-US" sz="2000" smtClean="0">
              <a:solidFill>
                <a:srgbClr val="000000"/>
              </a:solidFill>
              <a:latin typeface="Arial" charset="0"/>
              <a:ea typeface="ＭＳ Ｐゴシック" pitchFamily="34" charset="-128"/>
              <a:cs typeface="Arial" charset="0"/>
            </a:endParaRPr>
          </a:p>
          <a:p>
            <a:pPr lvl="1"/>
            <a:r>
              <a:rPr lang="en-US" altLang="en-US" sz="2000" smtClean="0">
                <a:solidFill>
                  <a:srgbClr val="000000"/>
                </a:solidFill>
                <a:latin typeface="Arial" charset="0"/>
                <a:ea typeface="ＭＳ Ｐゴシック" pitchFamily="34" charset="-128"/>
                <a:cs typeface="Arial" charset="0"/>
              </a:rPr>
              <a:t>	1) </a:t>
            </a:r>
            <a:r>
              <a:rPr lang="en-US" altLang="en-US" sz="2000" b="1" smtClean="0">
                <a:solidFill>
                  <a:srgbClr val="000000"/>
                </a:solidFill>
                <a:latin typeface="Arial" charset="0"/>
                <a:ea typeface="ＭＳ Ｐゴシック" pitchFamily="34" charset="-128"/>
                <a:cs typeface="Arial" charset="0"/>
              </a:rPr>
              <a:t>They filled a sterile flask with water, to simulate the oceans, and boiled it. </a:t>
            </a:r>
          </a:p>
          <a:p>
            <a:pPr lvl="1"/>
            <a:endParaRPr lang="en-US" altLang="en-US" sz="2000" b="1" smtClean="0">
              <a:solidFill>
                <a:srgbClr val="000000"/>
              </a:solidFill>
              <a:latin typeface="Arial" charset="0"/>
              <a:ea typeface="ＭＳ Ｐゴシック" pitchFamily="34" charset="-128"/>
              <a:cs typeface="Arial" charset="0"/>
            </a:endParaRPr>
          </a:p>
          <a:p>
            <a:pPr lvl="1"/>
            <a:r>
              <a:rPr lang="en-US" altLang="en-US" sz="2000" smtClean="0">
                <a:solidFill>
                  <a:srgbClr val="000000"/>
                </a:solidFill>
                <a:latin typeface="Arial" charset="0"/>
                <a:ea typeface="ＭＳ Ｐゴシック" pitchFamily="34" charset="-128"/>
                <a:cs typeface="Arial" charset="0"/>
              </a:rPr>
              <a:t>	</a:t>
            </a:r>
          </a:p>
        </p:txBody>
      </p:sp>
      <p:pic>
        <p:nvPicPr>
          <p:cNvPr id="22532" name="Picture 2" descr="C:\Users\Alex\Desktop\Batch 4\Art\Art 3_18_09+\BIO10NAE_05_19_04_005_LRIM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365250"/>
            <a:ext cx="43386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The First Organic Molecules  </a:t>
            </a:r>
          </a:p>
        </p:txBody>
      </p:sp>
      <p:sp>
        <p:nvSpPr>
          <p:cNvPr id="23555" name="Text Placeholder 2"/>
          <p:cNvSpPr>
            <a:spLocks noGrp="1"/>
          </p:cNvSpPr>
          <p:nvPr>
            <p:ph type="body" idx="1"/>
          </p:nvPr>
        </p:nvSpPr>
        <p:spPr>
          <a:xfrm>
            <a:off x="0" y="1600200"/>
            <a:ext cx="4419600" cy="4525963"/>
          </a:xfrm>
        </p:spPr>
        <p:txBody>
          <a:bodyPr/>
          <a:lstStyle/>
          <a:p>
            <a:pPr lvl="1">
              <a:lnSpc>
                <a:spcPct val="90000"/>
              </a:lnSpc>
            </a:pPr>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2) </a:t>
            </a:r>
            <a:r>
              <a:rPr lang="en-US" altLang="en-US" sz="2400" b="1" smtClean="0">
                <a:solidFill>
                  <a:srgbClr val="000000"/>
                </a:solidFill>
                <a:latin typeface="Arial" charset="0"/>
                <a:ea typeface="ＭＳ Ｐゴシック" pitchFamily="34" charset="-128"/>
                <a:cs typeface="Arial" charset="0"/>
              </a:rPr>
              <a:t>To the water vapor, they added methane, ammonia, and hydrogen, to simulate what they thought had been the composition of Earth’s early atmosphere. </a:t>
            </a:r>
          </a:p>
          <a:p>
            <a:pPr lvl="1">
              <a:lnSpc>
                <a:spcPct val="90000"/>
              </a:lnSpc>
            </a:pPr>
            <a:endParaRPr lang="en-US" altLang="en-US" sz="2400" b="1" smtClean="0">
              <a:solidFill>
                <a:srgbClr val="000000"/>
              </a:solidFill>
              <a:latin typeface="Arial" charset="0"/>
              <a:ea typeface="ＭＳ Ｐゴシック" pitchFamily="34" charset="-128"/>
              <a:cs typeface="Arial" charset="0"/>
            </a:endParaRPr>
          </a:p>
          <a:p>
            <a:pPr lvl="1">
              <a:lnSpc>
                <a:spcPct val="90000"/>
              </a:lnSpc>
            </a:pPr>
            <a:r>
              <a:rPr lang="en-US" altLang="en-US" sz="2400" smtClean="0">
                <a:solidFill>
                  <a:srgbClr val="000000"/>
                </a:solidFill>
                <a:latin typeface="Arial" charset="0"/>
                <a:ea typeface="ＭＳ Ｐゴシック" pitchFamily="34" charset="-128"/>
                <a:cs typeface="Arial" charset="0"/>
              </a:rPr>
              <a:t>	3) </a:t>
            </a:r>
            <a:r>
              <a:rPr lang="en-US" altLang="en-US" sz="2400" b="1" smtClean="0">
                <a:solidFill>
                  <a:srgbClr val="000000"/>
                </a:solidFill>
                <a:latin typeface="Arial" charset="0"/>
                <a:ea typeface="ＭＳ Ｐゴシック" pitchFamily="34" charset="-128"/>
                <a:cs typeface="Arial" charset="0"/>
              </a:rPr>
              <a:t>They passed the gases through electrodes, to simulate lightning.</a:t>
            </a:r>
            <a:r>
              <a:rPr lang="en-US" altLang="en-US" sz="2400" smtClean="0">
                <a:solidFill>
                  <a:srgbClr val="000000"/>
                </a:solidFill>
                <a:latin typeface="Arial" charset="0"/>
                <a:ea typeface="ＭＳ Ｐゴシック" pitchFamily="34" charset="-128"/>
                <a:cs typeface="Arial" charset="0"/>
              </a:rPr>
              <a:t> </a:t>
            </a:r>
          </a:p>
        </p:txBody>
      </p:sp>
      <p:pic>
        <p:nvPicPr>
          <p:cNvPr id="23556" name="Picture 2" descr="C:\Users\Alex\Desktop\Batch 4\Art\Art 3_18_09+\BIO10NAE_05_19_04_005_LRIM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371600"/>
            <a:ext cx="44640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The First Organic Molecules  </a:t>
            </a:r>
          </a:p>
        </p:txBody>
      </p:sp>
      <p:sp>
        <p:nvSpPr>
          <p:cNvPr id="24579" name="Text Placeholder 2"/>
          <p:cNvSpPr>
            <a:spLocks noGrp="1"/>
          </p:cNvSpPr>
          <p:nvPr>
            <p:ph type="body" idx="1"/>
          </p:nvPr>
        </p:nvSpPr>
        <p:spPr>
          <a:xfrm>
            <a:off x="0" y="1676400"/>
            <a:ext cx="4343400" cy="4525963"/>
          </a:xfrm>
        </p:spPr>
        <p:txBody>
          <a:bodyPr/>
          <a:lstStyle/>
          <a:p>
            <a:pPr lvl="1">
              <a:lnSpc>
                <a:spcPct val="90000"/>
              </a:lnSpc>
            </a:pPr>
            <a:r>
              <a:rPr lang="en-US" altLang="en-US" sz="1600" smtClean="0">
                <a:solidFill>
                  <a:srgbClr val="000000"/>
                </a:solidFill>
                <a:latin typeface="Arial" charset="0"/>
                <a:ea typeface="ＭＳ Ｐゴシック" pitchFamily="34" charset="-128"/>
                <a:cs typeface="Arial" charset="0"/>
              </a:rPr>
              <a:t>	</a:t>
            </a:r>
            <a:r>
              <a:rPr lang="en-US" altLang="en-US" sz="2000" smtClean="0">
                <a:solidFill>
                  <a:srgbClr val="000000"/>
                </a:solidFill>
                <a:latin typeface="Arial" charset="0"/>
                <a:ea typeface="ＭＳ Ｐゴシック" pitchFamily="34" charset="-128"/>
                <a:cs typeface="Arial" charset="0"/>
              </a:rPr>
              <a:t>4) </a:t>
            </a:r>
            <a:r>
              <a:rPr lang="en-US" altLang="en-US" sz="2000" b="1" smtClean="0">
                <a:solidFill>
                  <a:srgbClr val="000000"/>
                </a:solidFill>
                <a:latin typeface="Arial" charset="0"/>
                <a:ea typeface="ＭＳ Ｐゴシック" pitchFamily="34" charset="-128"/>
                <a:cs typeface="Arial" charset="0"/>
              </a:rPr>
              <a:t>Next, they passed the gases through a condensation chamber, where cold water cooled them, causing drops to form.</a:t>
            </a:r>
            <a:r>
              <a:rPr lang="en-US" altLang="en-US" sz="2000" smtClean="0">
                <a:solidFill>
                  <a:srgbClr val="000000"/>
                </a:solidFill>
                <a:latin typeface="Arial" charset="0"/>
                <a:ea typeface="ＭＳ Ｐゴシック" pitchFamily="34" charset="-128"/>
                <a:cs typeface="Arial" charset="0"/>
              </a:rPr>
              <a:t> The liquid continued to circulate through the experimental apparatus for a week. </a:t>
            </a:r>
          </a:p>
          <a:p>
            <a:pPr lvl="1">
              <a:lnSpc>
                <a:spcPct val="90000"/>
              </a:lnSpc>
            </a:pPr>
            <a:endParaRPr lang="en-US" altLang="en-US" sz="2000" smtClean="0">
              <a:solidFill>
                <a:srgbClr val="000000"/>
              </a:solidFill>
              <a:latin typeface="Arial" charset="0"/>
              <a:ea typeface="ＭＳ Ｐゴシック" pitchFamily="34" charset="-128"/>
              <a:cs typeface="Arial" charset="0"/>
            </a:endParaRPr>
          </a:p>
          <a:p>
            <a:pPr lvl="1">
              <a:lnSpc>
                <a:spcPct val="90000"/>
              </a:lnSpc>
            </a:pPr>
            <a:r>
              <a:rPr lang="en-US" altLang="en-US" sz="2000" smtClean="0">
                <a:solidFill>
                  <a:srgbClr val="000000"/>
                </a:solidFill>
                <a:latin typeface="Arial" charset="0"/>
                <a:ea typeface="ＭＳ Ｐゴシック" pitchFamily="34" charset="-128"/>
                <a:cs typeface="Arial" charset="0"/>
              </a:rPr>
              <a:t>	5) </a:t>
            </a:r>
            <a:r>
              <a:rPr lang="en-US" altLang="en-US" sz="2000" b="1" smtClean="0">
                <a:solidFill>
                  <a:srgbClr val="000000"/>
                </a:solidFill>
                <a:latin typeface="Arial" charset="0"/>
                <a:ea typeface="ＭＳ Ｐゴシック" pitchFamily="34" charset="-128"/>
                <a:cs typeface="Arial" charset="0"/>
              </a:rPr>
              <a:t>After a week, they had produced 21 amino acids—building blocks of proteins. </a:t>
            </a:r>
          </a:p>
          <a:p>
            <a:pPr lvl="1">
              <a:lnSpc>
                <a:spcPct val="90000"/>
              </a:lnSpc>
            </a:pPr>
            <a:endParaRPr lang="en-US" altLang="en-US" sz="2000" b="1" smtClean="0">
              <a:solidFill>
                <a:srgbClr val="000000"/>
              </a:solidFill>
              <a:latin typeface="Arial" charset="0"/>
              <a:ea typeface="ＭＳ Ｐゴシック" pitchFamily="34" charset="-128"/>
              <a:cs typeface="Arial" charset="0"/>
            </a:endParaRPr>
          </a:p>
          <a:p>
            <a:pPr lvl="1">
              <a:lnSpc>
                <a:spcPct val="90000"/>
              </a:lnSpc>
            </a:pPr>
            <a:r>
              <a:rPr lang="en-US" altLang="en-US" sz="2000" smtClean="0">
                <a:solidFill>
                  <a:srgbClr val="000000"/>
                </a:solidFill>
                <a:latin typeface="Arial" charset="0"/>
                <a:ea typeface="ＭＳ Ｐゴシック" pitchFamily="34" charset="-128"/>
                <a:cs typeface="Arial" charset="0"/>
              </a:rPr>
              <a:t>	</a:t>
            </a:r>
          </a:p>
        </p:txBody>
      </p:sp>
      <p:pic>
        <p:nvPicPr>
          <p:cNvPr id="24580" name="Picture 2" descr="C:\Users\Alex\Desktop\Batch 4\Art\Art 3_18_09+\BIO10NAE_05_19_04_005_LRIM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371600"/>
            <a:ext cx="44640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The First Organic Molecules  </a:t>
            </a:r>
          </a:p>
        </p:txBody>
      </p:sp>
      <p:sp>
        <p:nvSpPr>
          <p:cNvPr id="25603" name="Text Placeholder 2"/>
          <p:cNvSpPr>
            <a:spLocks noGrp="1"/>
          </p:cNvSpPr>
          <p:nvPr>
            <p:ph type="body" idx="1"/>
          </p:nvPr>
        </p:nvSpPr>
        <p:spPr>
          <a:xfrm>
            <a:off x="457200" y="1600200"/>
            <a:ext cx="4343400" cy="4525963"/>
          </a:xfrm>
        </p:spPr>
        <p:txBody>
          <a:bodyPr/>
          <a:lstStyle/>
          <a:p>
            <a:pPr lvl="1"/>
            <a:r>
              <a:rPr lang="en-US" altLang="en-US" sz="1600" smtClean="0">
                <a:solidFill>
                  <a:srgbClr val="000000"/>
                </a:solidFill>
                <a:latin typeface="Arial" charset="0"/>
                <a:ea typeface="ＭＳ Ｐゴシック" pitchFamily="34" charset="-128"/>
                <a:cs typeface="Arial" charset="0"/>
              </a:rPr>
              <a:t>	</a:t>
            </a:r>
            <a:r>
              <a:rPr lang="en-US" altLang="en-US" sz="2000" b="1" smtClean="0">
                <a:solidFill>
                  <a:srgbClr val="000000"/>
                </a:solidFill>
                <a:latin typeface="Arial" charset="0"/>
                <a:ea typeface="ＭＳ Ｐゴシック" pitchFamily="34" charset="-128"/>
                <a:cs typeface="Arial" charset="0"/>
              </a:rPr>
              <a:t>Miller and Urey’s experiment suggested how mixtures of the </a:t>
            </a:r>
            <a:r>
              <a:rPr lang="en-US" altLang="en-US" sz="2000" b="1" u="sng" smtClean="0">
                <a:solidFill>
                  <a:srgbClr val="000000"/>
                </a:solidFill>
                <a:latin typeface="Arial" charset="0"/>
                <a:ea typeface="ＭＳ Ｐゴシック" pitchFamily="34" charset="-128"/>
                <a:cs typeface="Arial" charset="0"/>
              </a:rPr>
              <a:t>organic compounds</a:t>
            </a:r>
            <a:r>
              <a:rPr lang="en-US" altLang="en-US" sz="2000" b="1" smtClean="0">
                <a:solidFill>
                  <a:srgbClr val="000000"/>
                </a:solidFill>
                <a:latin typeface="Arial" charset="0"/>
                <a:ea typeface="ＭＳ Ｐゴシック" pitchFamily="34" charset="-128"/>
                <a:cs typeface="Arial" charset="0"/>
              </a:rPr>
              <a:t> necessary for life could have arisen from </a:t>
            </a:r>
            <a:r>
              <a:rPr lang="en-US" altLang="en-US" sz="2000" b="1" u="sng" smtClean="0">
                <a:solidFill>
                  <a:srgbClr val="000000"/>
                </a:solidFill>
                <a:latin typeface="Arial" charset="0"/>
                <a:ea typeface="ＭＳ Ｐゴシック" pitchFamily="34" charset="-128"/>
                <a:cs typeface="Arial" charset="0"/>
              </a:rPr>
              <a:t>simpler compounds</a:t>
            </a:r>
            <a:r>
              <a:rPr lang="en-US" altLang="en-US" sz="2000" b="1" smtClean="0">
                <a:solidFill>
                  <a:srgbClr val="000000"/>
                </a:solidFill>
                <a:latin typeface="Arial" charset="0"/>
                <a:ea typeface="ＭＳ Ｐゴシック" pitchFamily="34" charset="-128"/>
                <a:cs typeface="Arial" charset="0"/>
              </a:rPr>
              <a:t> on a primitive Earth.</a:t>
            </a:r>
          </a:p>
          <a:p>
            <a:pPr lvl="1"/>
            <a:endParaRPr lang="en-US" altLang="en-US" sz="2000" b="1" smtClean="0">
              <a:solidFill>
                <a:srgbClr val="000000"/>
              </a:solidFill>
              <a:latin typeface="Arial" charset="0"/>
              <a:ea typeface="ＭＳ Ｐゴシック" pitchFamily="34" charset="-128"/>
              <a:cs typeface="Arial" charset="0"/>
            </a:endParaRPr>
          </a:p>
          <a:p>
            <a:pPr lvl="1"/>
            <a:r>
              <a:rPr lang="en-US" altLang="en-US" sz="1600" smtClean="0">
                <a:solidFill>
                  <a:srgbClr val="000000"/>
                </a:solidFill>
                <a:latin typeface="Arial" charset="0"/>
                <a:ea typeface="ＭＳ Ｐゴシック" pitchFamily="34" charset="-128"/>
                <a:cs typeface="Arial" charset="0"/>
              </a:rPr>
              <a:t>	We now know that Miller and Urey’s ideas on the composition of the early atmosphere were incorrect. But new experiments based on current ideas of the early atmosphere have produced similar results.</a:t>
            </a:r>
          </a:p>
        </p:txBody>
      </p:sp>
      <p:pic>
        <p:nvPicPr>
          <p:cNvPr id="25604" name="Picture 2" descr="C:\Users\Alex\Desktop\Batch 4\Art\Art 3_18_09+\BIO10NAE_05_19_04_005_LRIM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65250"/>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micro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157797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Proteinoi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2362200" cy="1862138"/>
          </a:xfrm>
          <a:prstGeom prst="rect">
            <a:avLst/>
          </a:prstGeom>
          <a:noFill/>
          <a:extLst>
            <a:ext uri="{909E8E84-426E-40DD-AFC4-6F175D3DCCD1}">
              <a14:hiddenFill xmlns:a14="http://schemas.microsoft.com/office/drawing/2010/main">
                <a:solidFill>
                  <a:srgbClr val="FFFFFF"/>
                </a:solidFill>
              </a14:hiddenFill>
            </a:ext>
          </a:extLst>
        </p:spPr>
      </p:pic>
      <p:sp>
        <p:nvSpPr>
          <p:cNvPr id="26626" name="Title 1"/>
          <p:cNvSpPr>
            <a:spLocks noGrp="1"/>
          </p:cNvSpPr>
          <p:nvPr>
            <p:ph type="title"/>
          </p:nvPr>
        </p:nvSpPr>
        <p:spPr/>
        <p:txBody>
          <a:bodyPr/>
          <a:lstStyle/>
          <a:p>
            <a:r>
              <a:rPr lang="en-US" altLang="en-US" b="1" smtClean="0">
                <a:solidFill>
                  <a:srgbClr val="3366FF"/>
                </a:solidFill>
                <a:latin typeface="Arial" charset="0"/>
                <a:ea typeface="ＭＳ Ｐゴシック" pitchFamily="34" charset="-128"/>
                <a:cs typeface="Arial" charset="0"/>
              </a:rPr>
              <a:t>Formation of Microspheres  </a:t>
            </a:r>
          </a:p>
        </p:txBody>
      </p:sp>
      <p:sp>
        <p:nvSpPr>
          <p:cNvPr id="26627" name="Text Placeholder 2"/>
          <p:cNvSpPr>
            <a:spLocks noGrp="1"/>
          </p:cNvSpPr>
          <p:nvPr>
            <p:ph type="body" idx="1"/>
          </p:nvPr>
        </p:nvSpPr>
        <p:spPr>
          <a:xfrm>
            <a:off x="457200" y="1447800"/>
            <a:ext cx="8229600" cy="4525963"/>
          </a:xfrm>
        </p:spPr>
        <p:txBody>
          <a:bodyPr/>
          <a:lstStyle/>
          <a:p>
            <a:pPr lvl="1"/>
            <a:r>
              <a:rPr lang="en-US" altLang="en-US" smtClean="0">
                <a:solidFill>
                  <a:srgbClr val="000000"/>
                </a:solidFill>
                <a:latin typeface="Arial" charset="0"/>
                <a:ea typeface="ＭＳ Ｐゴシック" pitchFamily="34" charset="-128"/>
                <a:cs typeface="Arial" charset="0"/>
              </a:rPr>
              <a:t>	Geological evidence suggests that during the Archean Eon, 200 to 300 million years after Earth cooled enough to carry liquid water, cells similar to bacteria were common. </a:t>
            </a:r>
            <a:r>
              <a:rPr lang="en-US" altLang="en-US" sz="2400" b="1" smtClean="0">
                <a:solidFill>
                  <a:srgbClr val="000000"/>
                </a:solidFill>
                <a:latin typeface="Arial" charset="0"/>
                <a:ea typeface="ＭＳ Ｐゴシック" pitchFamily="34" charset="-128"/>
                <a:cs typeface="Arial" charset="0"/>
              </a:rPr>
              <a:t>How did these cells originate?</a:t>
            </a:r>
            <a:r>
              <a:rPr lang="en-US" altLang="en-US" smtClean="0">
                <a:solidFill>
                  <a:srgbClr val="000000"/>
                </a:solidFill>
                <a:latin typeface="Arial" charset="0"/>
                <a:ea typeface="ＭＳ Ｐゴシック" pitchFamily="34" charset="-128"/>
                <a:cs typeface="Arial" charset="0"/>
              </a:rPr>
              <a:t> </a:t>
            </a:r>
          </a:p>
          <a:p>
            <a:pPr lvl="1"/>
            <a:endParaRPr lang="en-US" altLang="en-US"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Large organic molecules form tiny bubbles called proteinoid </a:t>
            </a:r>
            <a:r>
              <a:rPr lang="en-US" altLang="en-US" sz="2400" b="1" u="sng" smtClean="0">
                <a:solidFill>
                  <a:srgbClr val="000000"/>
                </a:solidFill>
                <a:latin typeface="Arial" charset="0"/>
                <a:ea typeface="ＭＳ Ｐゴシック" pitchFamily="34" charset="-128"/>
                <a:cs typeface="Arial" charset="0"/>
              </a:rPr>
              <a:t>microspheres</a:t>
            </a:r>
            <a:r>
              <a:rPr lang="en-US" altLang="en-US" sz="2400" smtClean="0">
                <a:solidFill>
                  <a:srgbClr val="000000"/>
                </a:solidFill>
                <a:latin typeface="Arial" charset="0"/>
                <a:ea typeface="ＭＳ Ｐゴシック" pitchFamily="34" charset="-128"/>
                <a:cs typeface="Arial" charset="0"/>
              </a:rPr>
              <a:t> under certain conditions. </a:t>
            </a:r>
          </a:p>
          <a:p>
            <a:pPr lvl="1"/>
            <a:endParaRPr lang="en-US" altLang="en-US" sz="2400" smtClean="0">
              <a:solidFill>
                <a:srgbClr val="000000"/>
              </a:solidFill>
              <a:latin typeface="Arial" charset="0"/>
              <a:ea typeface="ＭＳ Ｐゴシック" pitchFamily="34" charset="-128"/>
              <a:cs typeface="Arial" charset="0"/>
            </a:endParaRPr>
          </a:p>
          <a:p>
            <a:pPr lvl="1"/>
            <a:r>
              <a:rPr lang="en-US" altLang="en-US" sz="2400" smtClean="0">
                <a:solidFill>
                  <a:srgbClr val="000000"/>
                </a:solidFill>
                <a:latin typeface="Arial" charset="0"/>
                <a:ea typeface="ＭＳ Ｐゴシック" pitchFamily="34" charset="-128"/>
                <a:cs typeface="Arial" charset="0"/>
              </a:rPr>
              <a:t>	</a:t>
            </a:r>
            <a:r>
              <a:rPr lang="en-US" altLang="en-US" sz="2400" b="1" u="sng" smtClean="0">
                <a:solidFill>
                  <a:srgbClr val="000000"/>
                </a:solidFill>
                <a:latin typeface="Arial" charset="0"/>
                <a:ea typeface="ＭＳ Ｐゴシック" pitchFamily="34" charset="-128"/>
                <a:cs typeface="Arial" charset="0"/>
              </a:rPr>
              <a:t>Microspheres</a:t>
            </a:r>
            <a:r>
              <a:rPr lang="en-US" altLang="en-US" sz="2400" smtClean="0">
                <a:solidFill>
                  <a:srgbClr val="000000"/>
                </a:solidFill>
                <a:latin typeface="Arial" charset="0"/>
                <a:ea typeface="ＭＳ Ｐゴシック" pitchFamily="34" charset="-128"/>
                <a:cs typeface="Arial" charset="0"/>
              </a:rPr>
              <a:t> are not cells, but they have some characteristics of living systems. </a:t>
            </a:r>
          </a:p>
        </p:txBody>
      </p:sp>
      <p:pic>
        <p:nvPicPr>
          <p:cNvPr id="26631" name="Picture 7" descr="Corbis-42-24522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045075"/>
            <a:ext cx="2667000" cy="1812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19lipid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1735138"/>
          </a:xfrm>
          <a:prstGeom prst="rect">
            <a:avLst/>
          </a:prstGeom>
          <a:noFill/>
          <a:extLst>
            <a:ext uri="{909E8E84-426E-40DD-AFC4-6F175D3DCCD1}">
              <a14:hiddenFill xmlns:a14="http://schemas.microsoft.com/office/drawing/2010/main">
                <a:solidFill>
                  <a:srgbClr val="FFFFFF"/>
                </a:solidFill>
              </a14:hiddenFill>
            </a:ext>
          </a:extLst>
        </p:spPr>
      </p:pic>
      <p:sp>
        <p:nvSpPr>
          <p:cNvPr id="27650" name="Title 1"/>
          <p:cNvSpPr>
            <a:spLocks noGrp="1"/>
          </p:cNvSpPr>
          <p:nvPr>
            <p:ph type="title"/>
          </p:nvPr>
        </p:nvSpPr>
        <p:spPr>
          <a:xfrm>
            <a:off x="533400" y="762000"/>
            <a:ext cx="8229600" cy="808038"/>
          </a:xfrm>
        </p:spPr>
        <p:txBody>
          <a:bodyPr/>
          <a:lstStyle/>
          <a:p>
            <a:r>
              <a:rPr lang="en-US" altLang="en-US" b="1" smtClean="0">
                <a:solidFill>
                  <a:srgbClr val="3366FF"/>
                </a:solidFill>
                <a:latin typeface="Arial" charset="0"/>
                <a:ea typeface="ＭＳ Ｐゴシック" pitchFamily="34" charset="-128"/>
                <a:cs typeface="Arial" charset="0"/>
              </a:rPr>
              <a:t>Formation of Microspheres  </a:t>
            </a:r>
          </a:p>
        </p:txBody>
      </p:sp>
      <p:sp>
        <p:nvSpPr>
          <p:cNvPr id="27651" name="Text Placeholder 2"/>
          <p:cNvSpPr>
            <a:spLocks noGrp="1"/>
          </p:cNvSpPr>
          <p:nvPr>
            <p:ph type="body" idx="1"/>
          </p:nvPr>
        </p:nvSpPr>
        <p:spPr/>
        <p:txBody>
          <a:bodyPr/>
          <a:lstStyle/>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Like cells, </a:t>
            </a:r>
            <a:r>
              <a:rPr lang="en-US" altLang="en-US" sz="2400" b="1" u="sng" smtClean="0">
                <a:solidFill>
                  <a:srgbClr val="000000"/>
                </a:solidFill>
                <a:latin typeface="Arial" charset="0"/>
                <a:ea typeface="ＭＳ Ｐゴシック" pitchFamily="34" charset="-128"/>
                <a:cs typeface="Arial" charset="0"/>
              </a:rPr>
              <a:t>microspheres</a:t>
            </a:r>
            <a:r>
              <a:rPr lang="en-US" altLang="en-US" sz="2400" u="sng"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have </a:t>
            </a:r>
            <a:r>
              <a:rPr lang="en-US" altLang="en-US" sz="2400" b="1" u="sng" smtClean="0">
                <a:solidFill>
                  <a:srgbClr val="000000"/>
                </a:solidFill>
                <a:latin typeface="Arial" charset="0"/>
                <a:ea typeface="ＭＳ Ｐゴシック" pitchFamily="34" charset="-128"/>
                <a:cs typeface="Arial" charset="0"/>
              </a:rPr>
              <a:t>selectively permeable membranes</a:t>
            </a:r>
            <a:r>
              <a:rPr lang="en-US" altLang="en-US" sz="2400" smtClean="0">
                <a:solidFill>
                  <a:srgbClr val="000000"/>
                </a:solidFill>
                <a:latin typeface="Arial" charset="0"/>
                <a:ea typeface="ＭＳ Ｐゴシック" pitchFamily="34" charset="-128"/>
                <a:cs typeface="Arial" charset="0"/>
              </a:rPr>
              <a:t> through which water molecules can pass. </a:t>
            </a:r>
          </a:p>
          <a:p>
            <a:pPr lvl="1"/>
            <a:endParaRPr lang="en-US" altLang="en-US" sz="2400"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r>
              <a:rPr lang="en-US" altLang="en-US" sz="2400" b="1" u="sng" smtClean="0">
                <a:solidFill>
                  <a:srgbClr val="000000"/>
                </a:solidFill>
                <a:latin typeface="Arial" charset="0"/>
                <a:ea typeface="ＭＳ Ｐゴシック" pitchFamily="34" charset="-128"/>
                <a:cs typeface="Arial" charset="0"/>
              </a:rPr>
              <a:t>Microspheres</a:t>
            </a:r>
            <a:r>
              <a:rPr lang="en-US" altLang="en-US" sz="2400" smtClean="0">
                <a:solidFill>
                  <a:srgbClr val="000000"/>
                </a:solidFill>
                <a:latin typeface="Arial" charset="0"/>
                <a:ea typeface="ＭＳ Ｐゴシック" pitchFamily="34" charset="-128"/>
                <a:cs typeface="Arial" charset="0"/>
              </a:rPr>
              <a:t> also have a simple means of </a:t>
            </a:r>
            <a:r>
              <a:rPr lang="en-US" altLang="en-US" sz="2400" b="1" u="sng" smtClean="0">
                <a:solidFill>
                  <a:srgbClr val="000000"/>
                </a:solidFill>
                <a:latin typeface="Arial" charset="0"/>
                <a:ea typeface="ＭＳ Ｐゴシック" pitchFamily="34" charset="-128"/>
                <a:cs typeface="Arial" charset="0"/>
              </a:rPr>
              <a:t>storing and releasing energy. </a:t>
            </a:r>
          </a:p>
          <a:p>
            <a:pPr lvl="1"/>
            <a:endParaRPr lang="en-US" altLang="en-US" sz="2400" b="1" u="sng" smtClean="0">
              <a:solidFill>
                <a:srgbClr val="000000"/>
              </a:solidFill>
              <a:latin typeface="Arial" charset="0"/>
              <a:ea typeface="ＭＳ Ｐゴシック" pitchFamily="34" charset="-128"/>
              <a:cs typeface="Arial" charset="0"/>
            </a:endParaRPr>
          </a:p>
          <a:p>
            <a:pPr lvl="1"/>
            <a:r>
              <a:rPr lang="en-US" altLang="en-US" smtClean="0">
                <a:solidFill>
                  <a:srgbClr val="000000"/>
                </a:solidFill>
                <a:latin typeface="Arial" charset="0"/>
                <a:ea typeface="ＭＳ Ｐゴシック" pitchFamily="34" charset="-128"/>
                <a:cs typeface="Arial" charset="0"/>
              </a:rPr>
              <a:t>	</a:t>
            </a:r>
            <a:r>
              <a:rPr lang="en-US" altLang="en-US" sz="2400" smtClean="0">
                <a:solidFill>
                  <a:srgbClr val="000000"/>
                </a:solidFill>
                <a:latin typeface="Arial" charset="0"/>
                <a:ea typeface="ＭＳ Ｐゴシック" pitchFamily="34" charset="-128"/>
                <a:cs typeface="Arial" charset="0"/>
              </a:rPr>
              <a:t>Several hypotheses suggest that structures similar to proteinoid </a:t>
            </a:r>
            <a:r>
              <a:rPr lang="en-US" altLang="en-US" sz="2400" b="1" u="sng" smtClean="0">
                <a:solidFill>
                  <a:srgbClr val="000000"/>
                </a:solidFill>
                <a:latin typeface="Arial" charset="0"/>
                <a:ea typeface="ＭＳ Ｐゴシック" pitchFamily="34" charset="-128"/>
                <a:cs typeface="Arial" charset="0"/>
              </a:rPr>
              <a:t>microspheres</a:t>
            </a:r>
            <a:r>
              <a:rPr lang="en-US" altLang="en-US" sz="2400" smtClean="0">
                <a:solidFill>
                  <a:srgbClr val="000000"/>
                </a:solidFill>
                <a:latin typeface="Arial" charset="0"/>
                <a:ea typeface="ＭＳ Ｐゴシック" pitchFamily="34" charset="-128"/>
                <a:cs typeface="Arial" charset="0"/>
              </a:rPr>
              <a:t> acquired the characteristics of living cells as early as </a:t>
            </a:r>
            <a:r>
              <a:rPr lang="en-US" altLang="en-US" sz="2400" b="1" u="sng" smtClean="0">
                <a:solidFill>
                  <a:srgbClr val="000000"/>
                </a:solidFill>
                <a:latin typeface="Arial" charset="0"/>
                <a:ea typeface="ＭＳ Ｐゴシック" pitchFamily="34" charset="-128"/>
                <a:cs typeface="Arial" charset="0"/>
              </a:rPr>
              <a:t>3.8 billion years ago</a:t>
            </a:r>
            <a:r>
              <a:rPr lang="en-US" altLang="en-US" sz="2400" u="sng" smtClean="0">
                <a:solidFill>
                  <a:srgbClr val="000000"/>
                </a:solidFill>
                <a:latin typeface="Arial" charset="0"/>
                <a:ea typeface="ＭＳ Ｐゴシック" pitchFamily="34" charset="-128"/>
                <a:cs typeface="Arial" charset="0"/>
              </a:rPr>
              <a:t>.</a:t>
            </a:r>
          </a:p>
        </p:txBody>
      </p:sp>
      <p:pic>
        <p:nvPicPr>
          <p:cNvPr id="27653" name="Picture 5" descr="micro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5334000"/>
            <a:ext cx="139223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3389i01pe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19750"/>
            <a:ext cx="12065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3508</TotalTime>
  <Words>87</Words>
  <Application>Microsoft Office PowerPoint</Application>
  <PresentationFormat>On-screen Show (4:3)</PresentationFormat>
  <Paragraphs>116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Lesson Overview</vt:lpstr>
      <vt:lpstr>The Mysteries of Life’s Origins</vt:lpstr>
      <vt:lpstr>The Mysteries of Life’s Origins</vt:lpstr>
      <vt:lpstr>The First Organic Molecules  </vt:lpstr>
      <vt:lpstr>The First Organic Molecules  </vt:lpstr>
      <vt:lpstr>The First Organic Molecules  </vt:lpstr>
      <vt:lpstr>The First Organic Molecules  </vt:lpstr>
      <vt:lpstr>Formation of Microspheres  </vt:lpstr>
      <vt:lpstr>Formation of Microspheres  </vt:lpstr>
      <vt:lpstr>Evolution of RNA and DNA  </vt:lpstr>
      <vt:lpstr>Evolution of RNA and DNA  </vt:lpstr>
      <vt:lpstr>Production of Free Oxygen  </vt:lpstr>
      <vt:lpstr>Production of Free Oxygen  </vt:lpstr>
      <vt:lpstr>Production of Free Oxygen  </vt:lpstr>
      <vt:lpstr>Production of Free Oxygen  </vt:lpstr>
      <vt:lpstr>Origin of Eukaryotic Cells</vt:lpstr>
      <vt:lpstr>Endosymbiotic Theory  </vt:lpstr>
      <vt:lpstr>Endosymbiotic Theory  </vt:lpstr>
      <vt:lpstr>Endosymbiotic Theory  </vt:lpstr>
      <vt:lpstr>Endosymbiotic Theory  </vt:lpstr>
      <vt:lpstr>Modern Evidence  </vt:lpstr>
      <vt:lpstr>Significance of Sexual Reproduction  </vt:lpstr>
      <vt:lpstr>Significance of Sexual Reproduction  </vt:lpstr>
      <vt:lpstr>Multicellularity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Windows User</cp:lastModifiedBy>
  <cp:revision>251</cp:revision>
  <dcterms:created xsi:type="dcterms:W3CDTF">2009-04-30T00:20:54Z</dcterms:created>
  <dcterms:modified xsi:type="dcterms:W3CDTF">2016-02-08T14:57:44Z</dcterms:modified>
</cp:coreProperties>
</file>