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1"/>
  </p:notesMasterIdLst>
  <p:sldIdLst>
    <p:sldId id="27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0"/>
    <p:restoredTop sz="94600"/>
  </p:normalViewPr>
  <p:slideViewPr>
    <p:cSldViewPr snapToGrid="0">
      <p:cViewPr>
        <p:scale>
          <a:sx n="81" d="100"/>
          <a:sy n="81" d="100"/>
        </p:scale>
        <p:origin x="-834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345D88-2509-415D-8CA6-296CD1C79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211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5D4CE14-2894-4912-95C1-5C7447EEBF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3A692-E939-4842-8B94-0DC4088879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12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C9088-1B37-4C43-8D7C-B3B9DABC36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174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4194F9-058B-4BAD-9A5F-F665F2B545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BD59B-84C7-4F5B-91B9-2DD99F9A60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380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59CF2-1123-4CF0-A3D6-179E8F59DF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322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F2A0A-958B-4ECA-915E-5263F582DC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962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65D0A-F6C6-4E4F-AC15-6780A19F22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418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26F0-9773-4B4A-A6F3-9DB546B3BE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533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A17CD-EA8A-4022-84D7-5FAC3C2326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434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6C6E2-F968-4BAA-90C4-9E8D883AFB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60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E2529-26CB-4AFD-8C5E-12D35D9CE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36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96A0C-168F-483E-A659-878828A344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031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47044-23EA-4395-A2ED-10AEC69190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507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D6223-3BE0-4282-BC0B-4F31A1ADF7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48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DB0FC-D639-41AE-88E2-3FD5CA62BF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92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5EB44-7282-4FB9-9626-72A0FF4C72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44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1A204-DCE9-4F29-98E8-0DA25A59A1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09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20896-A76E-4691-AB54-77A894A8F5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82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333A5-CC03-472C-9C50-AFBAE1A566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80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7AF22-60F8-4748-A945-C15EA78ECB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46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1CDBB-D5CA-44BF-9903-B95F57948C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4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3C18E21-CF54-4F2B-9718-5875E037BB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A32E11-83FB-49B0-96F7-3333AE20E4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PKjF7OumYo" TargetMode="External"/><Relationship Id="rId2" Type="http://schemas.openxmlformats.org/officeDocument/2006/relationships/hyperlink" Target="http://www.dailymotion.com/video/x7u41g_dna_tech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youtube.com/watch?v=V9BZ3zx8b8I" TargetMode="External"/><Relationship Id="rId5" Type="http://schemas.openxmlformats.org/officeDocument/2006/relationships/hyperlink" Target="http://www.youtube.com/watch?v=8kK2zwjRV0M" TargetMode="External"/><Relationship Id="rId4" Type="http://schemas.openxmlformats.org/officeDocument/2006/relationships/hyperlink" Target="http://videos.howstuffworks.com/discovery/28756-assignment-discovery-cell-dna-video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12.2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4 bases in DNA (you may use their abbreviations)?</a:t>
            </a:r>
          </a:p>
          <a:p>
            <a:endParaRPr lang="en-US" dirty="0" smtClean="0"/>
          </a:p>
          <a:p>
            <a:r>
              <a:rPr lang="en-US" dirty="0" smtClean="0"/>
              <a:t>Is DNA single or double stranded?</a:t>
            </a:r>
          </a:p>
          <a:p>
            <a:endParaRPr lang="en-US" dirty="0" smtClean="0"/>
          </a:p>
          <a:p>
            <a:r>
              <a:rPr lang="en-US" dirty="0" smtClean="0"/>
              <a:t>What is Chargaff’s rule?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9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Work of Watson and Crick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At the same time, James Watson, an American biologist, and Francis Crick, a British physicist, were also trying to understand the structure of DNA.</a:t>
            </a:r>
          </a:p>
          <a:p>
            <a:endParaRPr lang="en-US" sz="2400" dirty="0" smtClean="0"/>
          </a:p>
          <a:p>
            <a:r>
              <a:rPr lang="en-US" sz="2400" dirty="0" smtClean="0"/>
              <a:t>They built three-dimensional models of the molecule.</a:t>
            </a:r>
          </a:p>
          <a:p>
            <a:endParaRPr lang="en-US" sz="2000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107" y="1852246"/>
            <a:ext cx="4271109" cy="431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469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618" y="110515"/>
            <a:ext cx="8226425" cy="1143000"/>
          </a:xfrm>
        </p:spPr>
        <p:txBody>
          <a:bodyPr/>
          <a:lstStyle/>
          <a:p>
            <a:r>
              <a:rPr lang="en-US" sz="4400" dirty="0" smtClean="0"/>
              <a:t>The Work of Watson and Crick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Early in 1953, Watson was shown a copy of Franklin’s X-ray pattern.</a:t>
            </a:r>
          </a:p>
          <a:p>
            <a:endParaRPr lang="en-US" sz="2400" dirty="0" smtClean="0"/>
          </a:p>
          <a:p>
            <a:r>
              <a:rPr lang="en-US" sz="2400" b="1" dirty="0" smtClean="0"/>
              <a:t>The clues in Franklin’s X-ray pattern enabled Watson and Crick to build a model that explained the specific structure and properties of DNA.</a:t>
            </a:r>
          </a:p>
          <a:p>
            <a:endParaRPr lang="en-US" sz="2000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31" y="3817166"/>
            <a:ext cx="3847366" cy="278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38" y="1393703"/>
            <a:ext cx="2292152" cy="23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107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Work of Watson and Crick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Watson and Crick’s breakthrough model of DNA was a </a:t>
            </a:r>
            <a:r>
              <a:rPr lang="en-US" b="1" dirty="0" smtClean="0"/>
              <a:t>double helix</a:t>
            </a:r>
            <a:r>
              <a:rPr lang="en-US" dirty="0" smtClean="0"/>
              <a:t>, in which two strands were wound around each other.</a:t>
            </a:r>
          </a:p>
          <a:p>
            <a:endParaRPr 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765" y="2982623"/>
            <a:ext cx="5605095" cy="364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235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Double-Helix Model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A double helix looks like a twisted ladder.</a:t>
            </a:r>
          </a:p>
          <a:p>
            <a:endParaRPr lang="en-US" sz="2000" dirty="0" smtClean="0"/>
          </a:p>
          <a:p>
            <a:r>
              <a:rPr lang="en-US" sz="2000" dirty="0" smtClean="0"/>
              <a:t>In the double-helix model of DNA, the two strands twist around each other like spiral staircases.</a:t>
            </a:r>
          </a:p>
          <a:p>
            <a:endParaRPr lang="en-US" sz="2000" dirty="0" smtClean="0"/>
          </a:p>
          <a:p>
            <a:r>
              <a:rPr lang="en-US" sz="2000" b="1" dirty="0" smtClean="0"/>
              <a:t>The double helix accounted for Franklin’s X-ray pattern and explains Chargaff’s rule of base pairing and how the two strands of DNA are held together.</a:t>
            </a:r>
          </a:p>
          <a:p>
            <a:endParaRPr lang="en-US" sz="2000" b="1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631" y="1699846"/>
            <a:ext cx="4332409" cy="433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104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39" y="0"/>
            <a:ext cx="8226425" cy="1143000"/>
          </a:xfrm>
        </p:spPr>
        <p:txBody>
          <a:bodyPr/>
          <a:lstStyle/>
          <a:p>
            <a:r>
              <a:rPr lang="en-US" sz="4400" dirty="0" smtClean="0"/>
              <a:t>Antiparallel Strands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659" y="1295400"/>
            <a:ext cx="4037012" cy="4525963"/>
          </a:xfrm>
        </p:spPr>
        <p:txBody>
          <a:bodyPr/>
          <a:lstStyle/>
          <a:p>
            <a:r>
              <a:rPr lang="en-US" sz="2000" dirty="0" smtClean="0"/>
              <a:t>In the double-helix model, the two strands of DNA are “antiparallel”—they run in opposite directions.</a:t>
            </a:r>
          </a:p>
          <a:p>
            <a:endParaRPr lang="en-US" sz="2000" dirty="0" smtClean="0"/>
          </a:p>
          <a:p>
            <a:r>
              <a:rPr lang="en-US" sz="2000" dirty="0" smtClean="0"/>
              <a:t>This arrangement enables the nitrogenous bases on both strands to come into contact at the center of the molecule.</a:t>
            </a:r>
          </a:p>
          <a:p>
            <a:endParaRPr lang="en-US" sz="2000" dirty="0" smtClean="0"/>
          </a:p>
          <a:p>
            <a:r>
              <a:rPr lang="en-US" sz="2000" dirty="0" smtClean="0"/>
              <a:t>It also allows each strand of the double helix to carry a sequence of nucleotides, arranged almost like letters in a four-letter alphabet.</a:t>
            </a:r>
          </a:p>
          <a:p>
            <a:endParaRPr lang="en-US" sz="2000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443" y="1242646"/>
            <a:ext cx="4347635" cy="185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052" y="3285392"/>
            <a:ext cx="4198027" cy="329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968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Hydrogen Bonding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Watson and Crick discovered that </a:t>
            </a:r>
            <a:r>
              <a:rPr lang="en-US" sz="2000" b="1" dirty="0" smtClean="0"/>
              <a:t>hydrogen bonds </a:t>
            </a:r>
            <a:r>
              <a:rPr lang="en-US" sz="2000" dirty="0" smtClean="0"/>
              <a:t>could form between certain nitrogenous bases, providing just enough force to hold the two DNA strands together.</a:t>
            </a:r>
          </a:p>
          <a:p>
            <a:endParaRPr lang="en-US" sz="2000" dirty="0" smtClean="0"/>
          </a:p>
          <a:p>
            <a:r>
              <a:rPr lang="en-US" sz="2000" b="1" dirty="0" smtClean="0"/>
              <a:t>Hydrogen bonds </a:t>
            </a:r>
            <a:r>
              <a:rPr lang="en-US" sz="2000" dirty="0" smtClean="0"/>
              <a:t>are relatively weak chemical forces that allow the two strands of the helix to separate.</a:t>
            </a:r>
          </a:p>
          <a:p>
            <a:endParaRPr lang="en-US" sz="2000" dirty="0" smtClean="0"/>
          </a:p>
          <a:p>
            <a:r>
              <a:rPr lang="en-US" sz="2000" b="1" dirty="0" smtClean="0"/>
              <a:t>The ability of the two strands to separate is critical to DNA’s functions.</a:t>
            </a:r>
          </a:p>
          <a:p>
            <a:endParaRPr lang="en-US" sz="2000" dirty="0"/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93" y="1799506"/>
            <a:ext cx="3554276" cy="41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726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Base Pairing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 smtClean="0"/>
              <a:t>Watson and Crick’s model showed that hydrogen bonds could create a nearly perfect fit between nitrogenous bases along the center of the molecule.</a:t>
            </a:r>
          </a:p>
          <a:p>
            <a:endParaRPr lang="en-US" sz="1800" dirty="0" smtClean="0"/>
          </a:p>
          <a:p>
            <a:r>
              <a:rPr lang="en-US" sz="1800" b="1" dirty="0" smtClean="0"/>
              <a:t>These bonds would form only between certain base pairs—adenine with thymine, and guanine with cytosine.</a:t>
            </a:r>
          </a:p>
          <a:p>
            <a:endParaRPr lang="en-US" sz="1800" dirty="0" smtClean="0"/>
          </a:p>
          <a:p>
            <a:r>
              <a:rPr lang="en-US" sz="1800" dirty="0" smtClean="0"/>
              <a:t>This nearly perfect fit between A–T and G–C nucleotides is known as base pairing, and is illustrated in the figure.</a:t>
            </a:r>
          </a:p>
          <a:p>
            <a:endParaRPr lang="en-US" sz="2000" dirty="0"/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93" y="1799506"/>
            <a:ext cx="3554276" cy="41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97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Base Pairing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1" dirty="0" smtClean="0"/>
              <a:t>Watson and Crick realized that base pairing explained Chargaff’s rule. It gave a reason why [A] = [T] and [G] = [C].</a:t>
            </a:r>
          </a:p>
          <a:p>
            <a:endParaRPr lang="en-US" sz="2400" dirty="0" smtClean="0"/>
          </a:p>
          <a:p>
            <a:r>
              <a:rPr lang="en-US" sz="2400" dirty="0" smtClean="0"/>
              <a:t>For every adenine in a double-stranded DNA molecule, there had to be exactly one thymine. For each cytosine, there was one guanine.</a:t>
            </a:r>
          </a:p>
          <a:p>
            <a:endParaRPr lang="en-US" dirty="0"/>
          </a:p>
        </p:txBody>
      </p:sp>
      <p:pic>
        <p:nvPicPr>
          <p:cNvPr id="778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93" y="1799506"/>
            <a:ext cx="3554276" cy="41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48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DNA Videos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http://www.dailymotion.com/video/x7u41g_dna_tech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http://www.youtube.com/watch?v=4PKjF7OumYo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http://videos.howstuffworks.com/discovery/28756-assignment-discovery-cell-dna-video.htm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http://www.youtube.com/watch?v=8kK2zwjRV0M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http://www.youtube.com/watch?v=V9BZ3zx8b8I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12.2 The Structure of DNA</a:t>
            </a:r>
            <a:br>
              <a:rPr lang="en-US" sz="4800" dirty="0" smtClean="0"/>
            </a:br>
            <a:endParaRPr lang="en-US" sz="4800" dirty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63" y="2993048"/>
            <a:ext cx="34099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/>
              <a:t>Nucleic Acids and Nucleotides</a:t>
            </a:r>
            <a:endParaRPr lang="en-US" altLang="en-US" sz="44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b="1" dirty="0" smtClean="0"/>
              <a:t>Nucleic acids </a:t>
            </a:r>
            <a:r>
              <a:rPr lang="en-US" altLang="en-US" sz="2000" dirty="0" smtClean="0"/>
              <a:t>are long, slightly acidic molecules originally identified in cell nuclei.</a:t>
            </a:r>
          </a:p>
          <a:p>
            <a:endParaRPr lang="en-US" altLang="en-US" sz="2000" dirty="0" smtClean="0"/>
          </a:p>
          <a:p>
            <a:r>
              <a:rPr lang="en-US" altLang="en-US" sz="2000" b="1" dirty="0" smtClean="0"/>
              <a:t>Nucleic acids </a:t>
            </a:r>
            <a:r>
              <a:rPr lang="en-US" altLang="en-US" sz="2000" dirty="0" smtClean="0"/>
              <a:t>are made up of </a:t>
            </a:r>
            <a:r>
              <a:rPr lang="en-US" altLang="en-US" sz="2000" b="1" dirty="0" smtClean="0"/>
              <a:t>nucleotides</a:t>
            </a:r>
            <a:r>
              <a:rPr lang="en-US" altLang="en-US" sz="2000" dirty="0" smtClean="0"/>
              <a:t>, linked together to form long chains.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The </a:t>
            </a:r>
            <a:r>
              <a:rPr lang="en-US" altLang="en-US" sz="2000" b="1" dirty="0" smtClean="0"/>
              <a:t>nucleotides</a:t>
            </a:r>
            <a:r>
              <a:rPr lang="en-US" altLang="en-US" sz="2000" dirty="0" smtClean="0"/>
              <a:t> that make up DNA are shown.</a:t>
            </a:r>
          </a:p>
          <a:p>
            <a:endParaRPr lang="en-US" altLang="en-US" sz="2000" dirty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4785"/>
            <a:ext cx="914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Nucleic Acids and Nucleotides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DNA’s nucleotides are made up of three basic components: a </a:t>
            </a:r>
            <a:r>
              <a:rPr lang="en-US" sz="2800" u="sng" dirty="0" smtClean="0"/>
              <a:t>5-carbon sugar called deoxyribose</a:t>
            </a:r>
            <a:r>
              <a:rPr lang="en-US" sz="2800" dirty="0" smtClean="0"/>
              <a:t>, a </a:t>
            </a:r>
            <a:r>
              <a:rPr lang="en-US" sz="2800" u="sng" dirty="0" smtClean="0"/>
              <a:t>phosphate group</a:t>
            </a:r>
            <a:r>
              <a:rPr lang="en-US" sz="2800" dirty="0" smtClean="0"/>
              <a:t>, and a </a:t>
            </a:r>
            <a:r>
              <a:rPr lang="en-US" sz="2800" u="sng" dirty="0" smtClean="0"/>
              <a:t>nitrogenous base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5943"/>
            <a:ext cx="914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Nitrogenous Bases and Covalent Bonds</a:t>
            </a:r>
            <a:endParaRPr lang="en-US" altLang="en-US" sz="40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 smtClean="0"/>
              <a:t>The nucleotides in a strand of DNA are joined by </a:t>
            </a:r>
            <a:r>
              <a:rPr lang="en-US" altLang="en-US" sz="2800" u="sng" dirty="0" smtClean="0"/>
              <a:t>covalent bonds formed between their sugar and phosphate groups.</a:t>
            </a:r>
          </a:p>
          <a:p>
            <a:endParaRPr lang="en-US" altLang="en-US" dirty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6283"/>
            <a:ext cx="914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Nitrogenous Bases and Covalent Bonds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has four kinds of nitrogenous bases</a:t>
            </a:r>
            <a:r>
              <a:rPr lang="en-US" b="1" dirty="0" smtClean="0"/>
              <a:t>: adenine (A), guanine (G), cytosine (C), and thymine (T).</a:t>
            </a:r>
          </a:p>
          <a:p>
            <a:endParaRPr lang="en-US" dirty="0" smtClean="0"/>
          </a:p>
          <a:p>
            <a:r>
              <a:rPr lang="en-US" dirty="0" smtClean="0"/>
              <a:t>The nitrogenous bases stick out sideways from the nucleotide chain.</a:t>
            </a:r>
          </a:p>
          <a:p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2467"/>
            <a:ext cx="914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40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Nitrogenous Bases and Covalent Bonds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The nucleotides can be joined together in any order, meaning that any sequence of bases is possible.</a:t>
            </a:r>
          </a:p>
          <a:p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7298"/>
            <a:ext cx="914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85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Chargaff’s Rules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Erwin Chargaff discovered that the percentages of adenine [A] and thymine [T] bases are almost equal in any sample of DNA.</a:t>
            </a:r>
          </a:p>
          <a:p>
            <a:endParaRPr lang="en-US" sz="2000" dirty="0" smtClean="0"/>
          </a:p>
          <a:p>
            <a:r>
              <a:rPr lang="en-US" sz="2000" dirty="0" smtClean="0"/>
              <a:t>The same thing is true for the other two nucleotides, guanine [G] and cytosine [C].</a:t>
            </a:r>
          </a:p>
          <a:p>
            <a:endParaRPr lang="en-US" sz="2000" dirty="0" smtClean="0"/>
          </a:p>
          <a:p>
            <a:r>
              <a:rPr lang="en-US" sz="2000" b="1" dirty="0" smtClean="0"/>
              <a:t>The observation that [A] = [T] and [G] = [C] became known as one of “Chargaff’s rules.”</a:t>
            </a:r>
          </a:p>
          <a:p>
            <a:endParaRPr lang="en-US" sz="2000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72" y="2168769"/>
            <a:ext cx="4403334" cy="309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127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45684"/>
            <a:ext cx="8226425" cy="1143000"/>
          </a:xfrm>
        </p:spPr>
        <p:txBody>
          <a:bodyPr/>
          <a:lstStyle/>
          <a:p>
            <a:r>
              <a:rPr lang="en-US" sz="4400" dirty="0" smtClean="0"/>
              <a:t>Franklin’s X-Rays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336" y="1318846"/>
            <a:ext cx="4037012" cy="4525963"/>
          </a:xfrm>
        </p:spPr>
        <p:txBody>
          <a:bodyPr/>
          <a:lstStyle/>
          <a:p>
            <a:r>
              <a:rPr lang="en-US" sz="2000" dirty="0" smtClean="0"/>
              <a:t>X-ray diffraction revealed an X-shaped pattern showing that the strands in DNA are twisted around each other like the coils of a spring.</a:t>
            </a:r>
          </a:p>
          <a:p>
            <a:endParaRPr lang="en-US" sz="2000" dirty="0" smtClean="0"/>
          </a:p>
          <a:p>
            <a:r>
              <a:rPr lang="en-US" sz="2000" dirty="0" smtClean="0"/>
              <a:t>The angle of the X-shaped pattern suggested that there are two strands in the structure.</a:t>
            </a:r>
          </a:p>
          <a:p>
            <a:endParaRPr lang="en-US" sz="2000" dirty="0" smtClean="0"/>
          </a:p>
          <a:p>
            <a:r>
              <a:rPr lang="en-US" sz="2000" dirty="0" smtClean="0"/>
              <a:t>Other clues suggest that the nitrogenous bases are near the center of the DNA molecule.</a:t>
            </a:r>
          </a:p>
          <a:p>
            <a:endParaRPr lang="en-US" sz="2000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809" y="1736480"/>
            <a:ext cx="4355907" cy="441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2457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med_0225_slide">
  <a:themeElements>
    <a:clrScheme name="Office Theme 2">
      <a:dk1>
        <a:srgbClr val="000000"/>
      </a:dk1>
      <a:lt1>
        <a:srgbClr val="CCFFCC"/>
      </a:lt1>
      <a:dk2>
        <a:srgbClr val="000000"/>
      </a:dk2>
      <a:lt2>
        <a:srgbClr val="B2B2B2"/>
      </a:lt2>
      <a:accent1>
        <a:srgbClr val="7A991F"/>
      </a:accent1>
      <a:accent2>
        <a:srgbClr val="007CA6"/>
      </a:accent2>
      <a:accent3>
        <a:srgbClr val="E2FFE2"/>
      </a:accent3>
      <a:accent4>
        <a:srgbClr val="000000"/>
      </a:accent4>
      <a:accent5>
        <a:srgbClr val="BECAAB"/>
      </a:accent5>
      <a:accent6>
        <a:srgbClr val="007096"/>
      </a:accent6>
      <a:hlink>
        <a:srgbClr val="198019"/>
      </a:hlink>
      <a:folHlink>
        <a:srgbClr val="2E5B99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E2FFE2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E2FFE2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E2FFE2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E2FFE2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FFFFFF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FFFFFF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FFFFFF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CC"/>
      </a:lt1>
      <a:dk2>
        <a:srgbClr val="000000"/>
      </a:dk2>
      <a:lt2>
        <a:srgbClr val="B2B2B2"/>
      </a:lt2>
      <a:accent1>
        <a:srgbClr val="7A991F"/>
      </a:accent1>
      <a:accent2>
        <a:srgbClr val="007CA6"/>
      </a:accent2>
      <a:accent3>
        <a:srgbClr val="E2FFE2"/>
      </a:accent3>
      <a:accent4>
        <a:srgbClr val="000000"/>
      </a:accent4>
      <a:accent5>
        <a:srgbClr val="BECAAB"/>
      </a:accent5>
      <a:accent6>
        <a:srgbClr val="007096"/>
      </a:accent6>
      <a:hlink>
        <a:srgbClr val="198019"/>
      </a:hlink>
      <a:folHlink>
        <a:srgbClr val="2E5B9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E2FFE2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E2FFE2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E2FFE2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E2FFE2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FFFFFF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FFFFFF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FFFFFF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med_0225_slide</Template>
  <TotalTime>156</TotalTime>
  <Words>767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med_0225_slide</vt:lpstr>
      <vt:lpstr>1_Default Design</vt:lpstr>
      <vt:lpstr>Quiz 12.2 </vt:lpstr>
      <vt:lpstr>12.2 The Structure of DNA </vt:lpstr>
      <vt:lpstr>Nucleic Acids and Nucleotides</vt:lpstr>
      <vt:lpstr>Nucleic Acids and Nucleotides</vt:lpstr>
      <vt:lpstr>Nitrogenous Bases and Covalent Bonds</vt:lpstr>
      <vt:lpstr>Nitrogenous Bases and Covalent Bonds</vt:lpstr>
      <vt:lpstr>Nitrogenous Bases and Covalent Bonds</vt:lpstr>
      <vt:lpstr>Chargaff’s Rules</vt:lpstr>
      <vt:lpstr>Franklin’s X-Rays</vt:lpstr>
      <vt:lpstr>The Work of Watson and Crick</vt:lpstr>
      <vt:lpstr>The Work of Watson and Crick</vt:lpstr>
      <vt:lpstr>The Work of Watson and Crick</vt:lpstr>
      <vt:lpstr>The Double-Helix Model</vt:lpstr>
      <vt:lpstr>Antiparallel Strands</vt:lpstr>
      <vt:lpstr>Hydrogen Bonding</vt:lpstr>
      <vt:lpstr>Base Pairing</vt:lpstr>
      <vt:lpstr>Base Pairing</vt:lpstr>
      <vt:lpstr>DNA Videos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</dc:creator>
  <cp:lastModifiedBy>Windows User</cp:lastModifiedBy>
  <cp:revision>14</cp:revision>
  <dcterms:created xsi:type="dcterms:W3CDTF">2013-11-19T02:52:19Z</dcterms:created>
  <dcterms:modified xsi:type="dcterms:W3CDTF">2015-11-02T14:45:13Z</dcterms:modified>
</cp:coreProperties>
</file>