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94600"/>
  </p:normalViewPr>
  <p:slideViewPr>
    <p:cSldViewPr>
      <p:cViewPr>
        <p:scale>
          <a:sx n="81" d="100"/>
          <a:sy n="81" d="100"/>
        </p:scale>
        <p:origin x="-83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A8C11F-D1BE-49C7-9145-D4796C558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568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87DDFB-3D46-48DA-99C7-59148CFBB0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BA73A-EC05-4DBD-827B-A6BF67081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34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2AB4F-8C50-4D5B-8373-4F1B04BB8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15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F51124-C1BC-47B9-86EF-8501E1749C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8BA87-47E6-40A9-BD7C-8B875B315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33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E3F4-3087-42EB-B546-A72156FE9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61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E3F81-9F3F-4F2F-BA22-524422451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83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8E17E-DD07-4302-BCCC-C4DDAFD3F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96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69E3F-D6EC-49E3-97AE-79DAC368C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15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857A0-D527-4971-8327-EB869C6C0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084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2CAB7-25CA-4285-859C-A9E25FF95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38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06F88-0741-4D6B-AB74-52F13BE1F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01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07422-37E9-4FAA-B712-A8CC12318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6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CDBB4-3A21-4E51-9B78-E65063957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93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10320-0CE3-4370-BBDA-B6127BD5C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0CF7F-73F4-4022-94DB-92D740478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CB223-18EE-4635-ABCA-21BAB7A7E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9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FB7BB-5718-4831-ADA9-CDC7B5263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47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6DA4-6235-42DE-BD5B-C44C9FB84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3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98E30-EB0E-4098-88B0-D89DDD363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38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C709-57AF-4AB5-A5C9-238A54D00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C06A8-5FD1-42D0-939A-5A240BB4F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86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95E783-D79A-46FF-B0E7-EDD883CA3D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FEF6DA-36AD-461D-ACCD-0EEF56A224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838200"/>
            <a:ext cx="4800600" cy="1470025"/>
          </a:xfrm>
        </p:spPr>
        <p:txBody>
          <a:bodyPr/>
          <a:lstStyle/>
          <a:p>
            <a:r>
              <a:rPr lang="en-US" altLang="en-US" sz="4400" dirty="0" smtClean="0"/>
              <a:t>10.3 Regulating </a:t>
            </a:r>
            <a:br>
              <a:rPr lang="en-US" altLang="en-US" sz="4400" dirty="0" smtClean="0"/>
            </a:br>
            <a:r>
              <a:rPr lang="en-US" altLang="en-US" sz="4400" dirty="0" smtClean="0"/>
              <a:t>the Cell Cycle</a:t>
            </a:r>
            <a:br>
              <a:rPr lang="en-US" altLang="en-US" sz="4400" dirty="0" smtClean="0"/>
            </a:br>
            <a:endParaRPr lang="en-US" altLang="en-US" sz="4400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344889" cy="44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Regulating the Cell Cycle</a:t>
            </a:r>
            <a:endParaRPr lang="en-US" sz="4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controls on cell growth and division can be turned on and off.</a:t>
            </a:r>
          </a:p>
          <a:p>
            <a:endParaRPr lang="en-US" sz="2000" dirty="0" smtClean="0"/>
          </a:p>
          <a:p>
            <a:r>
              <a:rPr lang="en-US" sz="2000" dirty="0" smtClean="0"/>
              <a:t>For example, when an injury such as a broken bone occurs, cells are stimulated to divide rapidly and start the healing process.  The rate of cell division slows when the healing process nears completion.</a:t>
            </a:r>
          </a:p>
          <a:p>
            <a:endParaRPr lang="en-US" sz="2000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Discovery of Cyclins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Cyclins are a family of proteins that regulate the timing of the cell cycle in eukaryotic cells.</a:t>
            </a:r>
          </a:p>
          <a:p>
            <a:endParaRPr lang="en-US" dirty="0" smtClean="0"/>
          </a:p>
          <a:p>
            <a:r>
              <a:rPr lang="en-US" dirty="0" smtClean="0"/>
              <a:t>This graph shows how cyclin levels change throughout the cell cycle in fertilized clam eggs.</a:t>
            </a:r>
          </a:p>
          <a:p>
            <a:endParaRPr lang="en-US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/>
              <a:t>Regulatory Proteins</a:t>
            </a:r>
            <a:endParaRPr lang="en-US" altLang="en-US" sz="44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Internal regulators </a:t>
            </a:r>
            <a:r>
              <a:rPr lang="en-US" altLang="en-US" dirty="0" smtClean="0"/>
              <a:t>are proteins that respond to events inside a cell. They allow the cell cycle to proceed only once certain processes have happened inside the cell.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External regulators </a:t>
            </a:r>
            <a:r>
              <a:rPr lang="en-US" altLang="en-US" dirty="0" smtClean="0"/>
              <a:t>are proteins that respond to events outside the cell. They direct cells to speed up or slow down the cell cycle.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Growth factors </a:t>
            </a:r>
            <a:r>
              <a:rPr lang="en-US" altLang="en-US" dirty="0" smtClean="0"/>
              <a:t>are external regulators that stimulate the growth and division of cells. They are important during </a:t>
            </a:r>
            <a:r>
              <a:rPr lang="en-US" altLang="en-US" u="sng" dirty="0" smtClean="0"/>
              <a:t>embryonic development </a:t>
            </a:r>
            <a:r>
              <a:rPr lang="en-US" altLang="en-US" dirty="0" smtClean="0"/>
              <a:t>and </a:t>
            </a:r>
            <a:r>
              <a:rPr lang="en-US" altLang="en-US" u="sng" dirty="0" smtClean="0"/>
              <a:t>wound healing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Cancer:  Uncontrolled Cell Growth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Cancer cells do not respond to the signals that regulate the growth of most cells. As a result, the cells divide uncontrollably.</a:t>
            </a:r>
          </a:p>
          <a:p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7013" cy="28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34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Cancer:  Uncontrolled Cell Growth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Cancer </a:t>
            </a:r>
            <a:r>
              <a:rPr lang="en-US" dirty="0" smtClean="0"/>
              <a:t>is a disorder in which body cells lose the ability to control cell growth.</a:t>
            </a:r>
          </a:p>
          <a:p>
            <a:endParaRPr lang="en-US" dirty="0" smtClean="0"/>
          </a:p>
          <a:p>
            <a:r>
              <a:rPr lang="en-US" b="1" dirty="0" smtClean="0"/>
              <a:t>Cancer</a:t>
            </a:r>
            <a:r>
              <a:rPr lang="en-US" dirty="0" smtClean="0"/>
              <a:t> cells divide uncontrollably to form a mass of cells called a tumor.</a:t>
            </a:r>
          </a:p>
          <a:p>
            <a:endParaRPr lang="en-US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66" y="2133600"/>
            <a:ext cx="447756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3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Cancer:  Uncontrolled Cell Growth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A </a:t>
            </a:r>
            <a:r>
              <a:rPr lang="en-US" sz="1800" b="1" dirty="0" smtClean="0"/>
              <a:t>benign tumor </a:t>
            </a:r>
            <a:r>
              <a:rPr lang="en-US" sz="1800" dirty="0" smtClean="0"/>
              <a:t>is noncancerous.  It does not spread to surrounding healthy tissue.</a:t>
            </a:r>
          </a:p>
          <a:p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b="1" dirty="0" smtClean="0"/>
              <a:t>malignant tumor </a:t>
            </a:r>
            <a:r>
              <a:rPr lang="en-US" sz="1800" dirty="0" smtClean="0"/>
              <a:t>is cancerous.  It invades and destroys surrounding healthy tissue and can spread to other parts of the body.  The spread of cancer cells is called </a:t>
            </a:r>
            <a:r>
              <a:rPr lang="en-US" sz="1800" b="1" dirty="0" smtClean="0"/>
              <a:t>metastasis.</a:t>
            </a:r>
            <a:r>
              <a:rPr lang="en-US" sz="1800" dirty="0" smtClean="0"/>
              <a:t>  Cancer cells absorb nutrients needed by other cells, block nerve connections, and prevent organs from functioning.</a:t>
            </a:r>
          </a:p>
          <a:p>
            <a:endParaRPr lang="en-US" sz="1800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956594" cy="395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0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Causes Cancer?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 smtClean="0"/>
              <a:t>Cancers</a:t>
            </a:r>
            <a:r>
              <a:rPr lang="en-US" sz="2000" dirty="0" smtClean="0"/>
              <a:t> </a:t>
            </a:r>
            <a:r>
              <a:rPr lang="en-US" sz="2000" u="sng" dirty="0" smtClean="0"/>
              <a:t>are caused by defects in genes that regulate cell growth and division.</a:t>
            </a:r>
          </a:p>
          <a:p>
            <a:endParaRPr lang="en-US" sz="2000" dirty="0" smtClean="0"/>
          </a:p>
          <a:p>
            <a:r>
              <a:rPr lang="en-US" sz="2000" dirty="0" smtClean="0"/>
              <a:t>Some </a:t>
            </a:r>
            <a:r>
              <a:rPr lang="en-US" sz="2000" b="1" dirty="0" smtClean="0"/>
              <a:t>sources of gene defects </a:t>
            </a:r>
            <a:r>
              <a:rPr lang="en-US" sz="2000" dirty="0" smtClean="0"/>
              <a:t>are smoking tobacco, radiation exposure, defective genes, and viral infection.</a:t>
            </a:r>
          </a:p>
          <a:p>
            <a:endParaRPr lang="en-US" sz="2000" dirty="0" smtClean="0"/>
          </a:p>
          <a:p>
            <a:r>
              <a:rPr lang="en-US" sz="2000" dirty="0" smtClean="0"/>
              <a:t>A damaged or </a:t>
            </a:r>
            <a:r>
              <a:rPr lang="en-US" sz="2000" u="sng" dirty="0" smtClean="0"/>
              <a:t>defective p53 gene</a:t>
            </a:r>
            <a:r>
              <a:rPr lang="en-US" sz="2000" dirty="0" smtClean="0"/>
              <a:t> is common in cancer cells.  It causes cells to lose the information needed to respond to growth signals.</a:t>
            </a:r>
          </a:p>
          <a:p>
            <a:endParaRPr lang="en-US" sz="2000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88" y="990600"/>
            <a:ext cx="2374118" cy="188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18" y="2971800"/>
            <a:ext cx="184976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1963804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1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Treatments for Cancer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7012" cy="4525963"/>
          </a:xfrm>
        </p:spPr>
        <p:txBody>
          <a:bodyPr/>
          <a:lstStyle/>
          <a:p>
            <a:r>
              <a:rPr lang="en-US" sz="2400" dirty="0" smtClean="0"/>
              <a:t>Some localized tumors can be removed by </a:t>
            </a:r>
            <a:r>
              <a:rPr lang="en-US" sz="2400" b="1" dirty="0" smtClean="0"/>
              <a:t>surgery.</a:t>
            </a:r>
          </a:p>
          <a:p>
            <a:endParaRPr lang="en-US" sz="2400" dirty="0" smtClean="0"/>
          </a:p>
          <a:p>
            <a:r>
              <a:rPr lang="en-US" sz="2400" dirty="0" smtClean="0"/>
              <a:t>Many tumors can be treated with targeted </a:t>
            </a:r>
            <a:r>
              <a:rPr lang="en-US" sz="2400" b="1" dirty="0" smtClean="0"/>
              <a:t>radiation.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r>
              <a:rPr lang="en-US" sz="2400" b="1" dirty="0" smtClean="0"/>
              <a:t>Chemotherapy</a:t>
            </a:r>
            <a:r>
              <a:rPr lang="en-US" sz="2400" dirty="0" smtClean="0"/>
              <a:t> is the use of compounds that kill or slow the growth of cancer cells.</a:t>
            </a:r>
          </a:p>
          <a:p>
            <a:endParaRPr lang="en-US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95265"/>
            <a:ext cx="2133600" cy="215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72660"/>
            <a:ext cx="2117725" cy="237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1905000" cy="286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264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ed_0204_slide">
  <a:themeElements>
    <a:clrScheme name="Office Theme 2">
      <a:dk1>
        <a:srgbClr val="000000"/>
      </a:dk1>
      <a:lt1>
        <a:srgbClr val="99FF99"/>
      </a:lt1>
      <a:dk2>
        <a:srgbClr val="000000"/>
      </a:dk2>
      <a:lt2>
        <a:srgbClr val="969696"/>
      </a:lt2>
      <a:accent1>
        <a:srgbClr val="698026"/>
      </a:accent1>
      <a:accent2>
        <a:srgbClr val="196680"/>
      </a:accent2>
      <a:accent3>
        <a:srgbClr val="CAFFCA"/>
      </a:accent3>
      <a:accent4>
        <a:srgbClr val="000000"/>
      </a:accent4>
      <a:accent5>
        <a:srgbClr val="B9C0AC"/>
      </a:accent5>
      <a:accent6>
        <a:srgbClr val="165C73"/>
      </a:accent6>
      <a:hlink>
        <a:srgbClr val="1F661F"/>
      </a:hlink>
      <a:folHlink>
        <a:srgbClr val="39517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FF99"/>
        </a:lt1>
        <a:dk2>
          <a:srgbClr val="000000"/>
        </a:dk2>
        <a:lt2>
          <a:srgbClr val="969696"/>
        </a:lt2>
        <a:accent1>
          <a:srgbClr val="338033"/>
        </a:accent1>
        <a:accent2>
          <a:srgbClr val="00733F"/>
        </a:accent2>
        <a:accent3>
          <a:srgbClr val="CAFFCA"/>
        </a:accent3>
        <a:accent4>
          <a:srgbClr val="000000"/>
        </a:accent4>
        <a:accent5>
          <a:srgbClr val="ADC0AD"/>
        </a:accent5>
        <a:accent6>
          <a:srgbClr val="006838"/>
        </a:accent6>
        <a:hlink>
          <a:srgbClr val="006600"/>
        </a:hlink>
        <a:folHlink>
          <a:srgbClr val="2D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FF99"/>
        </a:lt1>
        <a:dk2>
          <a:srgbClr val="000000"/>
        </a:dk2>
        <a:lt2>
          <a:srgbClr val="969696"/>
        </a:lt2>
        <a:accent1>
          <a:srgbClr val="698026"/>
        </a:accent1>
        <a:accent2>
          <a:srgbClr val="196680"/>
        </a:accent2>
        <a:accent3>
          <a:srgbClr val="CAFFCA"/>
        </a:accent3>
        <a:accent4>
          <a:srgbClr val="000000"/>
        </a:accent4>
        <a:accent5>
          <a:srgbClr val="B9C0AC"/>
        </a:accent5>
        <a:accent6>
          <a:srgbClr val="165C73"/>
        </a:accent6>
        <a:hlink>
          <a:srgbClr val="1F661F"/>
        </a:hlink>
        <a:folHlink>
          <a:srgbClr val="395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FF99"/>
        </a:lt1>
        <a:dk2>
          <a:srgbClr val="000000"/>
        </a:dk2>
        <a:lt2>
          <a:srgbClr val="969696"/>
        </a:lt2>
        <a:accent1>
          <a:srgbClr val="874A6E"/>
        </a:accent1>
        <a:accent2>
          <a:srgbClr val="177317"/>
        </a:accent2>
        <a:accent3>
          <a:srgbClr val="CAFFCA"/>
        </a:accent3>
        <a:accent4>
          <a:srgbClr val="000000"/>
        </a:accent4>
        <a:accent5>
          <a:srgbClr val="C3B1BA"/>
        </a:accent5>
        <a:accent6>
          <a:srgbClr val="146814"/>
        </a:accent6>
        <a:hlink>
          <a:srgbClr val="664733"/>
        </a:hlink>
        <a:folHlink>
          <a:srgbClr val="583D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FF99"/>
        </a:lt1>
        <a:dk2>
          <a:srgbClr val="000000"/>
        </a:dk2>
        <a:lt2>
          <a:srgbClr val="969696"/>
        </a:lt2>
        <a:accent1>
          <a:srgbClr val="73652E"/>
        </a:accent1>
        <a:accent2>
          <a:srgbClr val="804040"/>
        </a:accent2>
        <a:accent3>
          <a:srgbClr val="CAFFCA"/>
        </a:accent3>
        <a:accent4>
          <a:srgbClr val="000000"/>
        </a:accent4>
        <a:accent5>
          <a:srgbClr val="BCB8AD"/>
        </a:accent5>
        <a:accent6>
          <a:srgbClr val="733939"/>
        </a:accent6>
        <a:hlink>
          <a:srgbClr val="4C4573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8033"/>
        </a:accent1>
        <a:accent2>
          <a:srgbClr val="00733F"/>
        </a:accent2>
        <a:accent3>
          <a:srgbClr val="FFFFFF"/>
        </a:accent3>
        <a:accent4>
          <a:srgbClr val="000000"/>
        </a:accent4>
        <a:accent5>
          <a:srgbClr val="ADC0AD"/>
        </a:accent5>
        <a:accent6>
          <a:srgbClr val="006838"/>
        </a:accent6>
        <a:hlink>
          <a:srgbClr val="006600"/>
        </a:hlink>
        <a:folHlink>
          <a:srgbClr val="2D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98026"/>
        </a:accent1>
        <a:accent2>
          <a:srgbClr val="196680"/>
        </a:accent2>
        <a:accent3>
          <a:srgbClr val="FFFFFF"/>
        </a:accent3>
        <a:accent4>
          <a:srgbClr val="000000"/>
        </a:accent4>
        <a:accent5>
          <a:srgbClr val="B9C0AC"/>
        </a:accent5>
        <a:accent6>
          <a:srgbClr val="165C73"/>
        </a:accent6>
        <a:hlink>
          <a:srgbClr val="1F661F"/>
        </a:hlink>
        <a:folHlink>
          <a:srgbClr val="395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874A6E"/>
        </a:accent1>
        <a:accent2>
          <a:srgbClr val="177317"/>
        </a:accent2>
        <a:accent3>
          <a:srgbClr val="FFFFFF"/>
        </a:accent3>
        <a:accent4>
          <a:srgbClr val="000000"/>
        </a:accent4>
        <a:accent5>
          <a:srgbClr val="C3B1BA"/>
        </a:accent5>
        <a:accent6>
          <a:srgbClr val="146814"/>
        </a:accent6>
        <a:hlink>
          <a:srgbClr val="664733"/>
        </a:hlink>
        <a:folHlink>
          <a:srgbClr val="583D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3652E"/>
        </a:accent1>
        <a:accent2>
          <a:srgbClr val="804040"/>
        </a:accent2>
        <a:accent3>
          <a:srgbClr val="FFFFFF"/>
        </a:accent3>
        <a:accent4>
          <a:srgbClr val="000000"/>
        </a:accent4>
        <a:accent5>
          <a:srgbClr val="BCB8AD"/>
        </a:accent5>
        <a:accent6>
          <a:srgbClr val="733939"/>
        </a:accent6>
        <a:hlink>
          <a:srgbClr val="4C4573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FF99"/>
      </a:lt1>
      <a:dk2>
        <a:srgbClr val="000000"/>
      </a:dk2>
      <a:lt2>
        <a:srgbClr val="969696"/>
      </a:lt2>
      <a:accent1>
        <a:srgbClr val="698026"/>
      </a:accent1>
      <a:accent2>
        <a:srgbClr val="196680"/>
      </a:accent2>
      <a:accent3>
        <a:srgbClr val="CAFFCA"/>
      </a:accent3>
      <a:accent4>
        <a:srgbClr val="000000"/>
      </a:accent4>
      <a:accent5>
        <a:srgbClr val="B9C0AC"/>
      </a:accent5>
      <a:accent6>
        <a:srgbClr val="165C73"/>
      </a:accent6>
      <a:hlink>
        <a:srgbClr val="1F661F"/>
      </a:hlink>
      <a:folHlink>
        <a:srgbClr val="3951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FF99"/>
        </a:lt1>
        <a:dk2>
          <a:srgbClr val="000000"/>
        </a:dk2>
        <a:lt2>
          <a:srgbClr val="969696"/>
        </a:lt2>
        <a:accent1>
          <a:srgbClr val="338033"/>
        </a:accent1>
        <a:accent2>
          <a:srgbClr val="00733F"/>
        </a:accent2>
        <a:accent3>
          <a:srgbClr val="CAFFCA"/>
        </a:accent3>
        <a:accent4>
          <a:srgbClr val="000000"/>
        </a:accent4>
        <a:accent5>
          <a:srgbClr val="ADC0AD"/>
        </a:accent5>
        <a:accent6>
          <a:srgbClr val="006838"/>
        </a:accent6>
        <a:hlink>
          <a:srgbClr val="006600"/>
        </a:hlink>
        <a:folHlink>
          <a:srgbClr val="2D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FF99"/>
        </a:lt1>
        <a:dk2>
          <a:srgbClr val="000000"/>
        </a:dk2>
        <a:lt2>
          <a:srgbClr val="969696"/>
        </a:lt2>
        <a:accent1>
          <a:srgbClr val="698026"/>
        </a:accent1>
        <a:accent2>
          <a:srgbClr val="196680"/>
        </a:accent2>
        <a:accent3>
          <a:srgbClr val="CAFFCA"/>
        </a:accent3>
        <a:accent4>
          <a:srgbClr val="000000"/>
        </a:accent4>
        <a:accent5>
          <a:srgbClr val="B9C0AC"/>
        </a:accent5>
        <a:accent6>
          <a:srgbClr val="165C73"/>
        </a:accent6>
        <a:hlink>
          <a:srgbClr val="1F661F"/>
        </a:hlink>
        <a:folHlink>
          <a:srgbClr val="395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FF99"/>
        </a:lt1>
        <a:dk2>
          <a:srgbClr val="000000"/>
        </a:dk2>
        <a:lt2>
          <a:srgbClr val="969696"/>
        </a:lt2>
        <a:accent1>
          <a:srgbClr val="874A6E"/>
        </a:accent1>
        <a:accent2>
          <a:srgbClr val="177317"/>
        </a:accent2>
        <a:accent3>
          <a:srgbClr val="CAFFCA"/>
        </a:accent3>
        <a:accent4>
          <a:srgbClr val="000000"/>
        </a:accent4>
        <a:accent5>
          <a:srgbClr val="C3B1BA"/>
        </a:accent5>
        <a:accent6>
          <a:srgbClr val="146814"/>
        </a:accent6>
        <a:hlink>
          <a:srgbClr val="664733"/>
        </a:hlink>
        <a:folHlink>
          <a:srgbClr val="583D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FF99"/>
        </a:lt1>
        <a:dk2>
          <a:srgbClr val="000000"/>
        </a:dk2>
        <a:lt2>
          <a:srgbClr val="969696"/>
        </a:lt2>
        <a:accent1>
          <a:srgbClr val="73652E"/>
        </a:accent1>
        <a:accent2>
          <a:srgbClr val="804040"/>
        </a:accent2>
        <a:accent3>
          <a:srgbClr val="CAFFCA"/>
        </a:accent3>
        <a:accent4>
          <a:srgbClr val="000000"/>
        </a:accent4>
        <a:accent5>
          <a:srgbClr val="BCB8AD"/>
        </a:accent5>
        <a:accent6>
          <a:srgbClr val="733939"/>
        </a:accent6>
        <a:hlink>
          <a:srgbClr val="4C4573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8033"/>
        </a:accent1>
        <a:accent2>
          <a:srgbClr val="00733F"/>
        </a:accent2>
        <a:accent3>
          <a:srgbClr val="FFFFFF"/>
        </a:accent3>
        <a:accent4>
          <a:srgbClr val="000000"/>
        </a:accent4>
        <a:accent5>
          <a:srgbClr val="ADC0AD"/>
        </a:accent5>
        <a:accent6>
          <a:srgbClr val="006838"/>
        </a:accent6>
        <a:hlink>
          <a:srgbClr val="006600"/>
        </a:hlink>
        <a:folHlink>
          <a:srgbClr val="2D5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98026"/>
        </a:accent1>
        <a:accent2>
          <a:srgbClr val="196680"/>
        </a:accent2>
        <a:accent3>
          <a:srgbClr val="FFFFFF"/>
        </a:accent3>
        <a:accent4>
          <a:srgbClr val="000000"/>
        </a:accent4>
        <a:accent5>
          <a:srgbClr val="B9C0AC"/>
        </a:accent5>
        <a:accent6>
          <a:srgbClr val="165C73"/>
        </a:accent6>
        <a:hlink>
          <a:srgbClr val="1F661F"/>
        </a:hlink>
        <a:folHlink>
          <a:srgbClr val="395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874A6E"/>
        </a:accent1>
        <a:accent2>
          <a:srgbClr val="177317"/>
        </a:accent2>
        <a:accent3>
          <a:srgbClr val="FFFFFF"/>
        </a:accent3>
        <a:accent4>
          <a:srgbClr val="000000"/>
        </a:accent4>
        <a:accent5>
          <a:srgbClr val="C3B1BA"/>
        </a:accent5>
        <a:accent6>
          <a:srgbClr val="146814"/>
        </a:accent6>
        <a:hlink>
          <a:srgbClr val="664733"/>
        </a:hlink>
        <a:folHlink>
          <a:srgbClr val="583D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3652E"/>
        </a:accent1>
        <a:accent2>
          <a:srgbClr val="804040"/>
        </a:accent2>
        <a:accent3>
          <a:srgbClr val="FFFFFF"/>
        </a:accent3>
        <a:accent4>
          <a:srgbClr val="000000"/>
        </a:accent4>
        <a:accent5>
          <a:srgbClr val="BCB8AD"/>
        </a:accent5>
        <a:accent6>
          <a:srgbClr val="733939"/>
        </a:accent6>
        <a:hlink>
          <a:srgbClr val="4C4573"/>
        </a:hlink>
        <a:folHlink>
          <a:srgbClr val="1F66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med_0204_slide</Template>
  <TotalTime>23</TotalTime>
  <Words>396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med_0204_slide</vt:lpstr>
      <vt:lpstr>1_Default Design</vt:lpstr>
      <vt:lpstr>10.3 Regulating  the Cell Cycle </vt:lpstr>
      <vt:lpstr>Regulating the Cell Cycle</vt:lpstr>
      <vt:lpstr>The Discovery of Cyclins</vt:lpstr>
      <vt:lpstr>Regulatory Proteins</vt:lpstr>
      <vt:lpstr>Cancer:  Uncontrolled Cell Growth</vt:lpstr>
      <vt:lpstr>Cancer:  Uncontrolled Cell Growth</vt:lpstr>
      <vt:lpstr>Cancer:  Uncontrolled Cell Growth</vt:lpstr>
      <vt:lpstr>What Causes Cancer?</vt:lpstr>
      <vt:lpstr>Treatments for Cancer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10.3 Regulating  the Cell Cycle</dc:title>
  <dc:creator>Donna</dc:creator>
  <cp:lastModifiedBy>Donna</cp:lastModifiedBy>
  <cp:revision>3</cp:revision>
  <dcterms:created xsi:type="dcterms:W3CDTF">2013-11-05T01:21:46Z</dcterms:created>
  <dcterms:modified xsi:type="dcterms:W3CDTF">2013-11-05T01:45:23Z</dcterms:modified>
</cp:coreProperties>
</file>