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69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203"/>
    <a:srgbClr val="FAF400"/>
    <a:srgbClr val="E7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>
      <p:cViewPr varScale="1">
        <p:scale>
          <a:sx n="67" d="100"/>
          <a:sy n="67" d="100"/>
        </p:scale>
        <p:origin x="-331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3036D-7A98-47AC-B946-C7C042E597C2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EF37C63-9F52-427F-B212-C0BE4AF6F773}">
      <dgm:prSet custT="1"/>
      <dgm:spPr/>
      <dgm:t>
        <a:bodyPr/>
        <a:lstStyle/>
        <a:p>
          <a:pPr rtl="0"/>
          <a:r>
            <a:rPr lang="en-US" sz="3600" b="1" dirty="0" smtClean="0">
              <a:solidFill>
                <a:schemeClr val="tx1"/>
              </a:solidFill>
            </a:rPr>
            <a:t>Describe the structure of DNA</a:t>
          </a:r>
          <a:endParaRPr lang="en-US" sz="3600" dirty="0">
            <a:solidFill>
              <a:schemeClr val="tx1"/>
            </a:solidFill>
          </a:endParaRPr>
        </a:p>
      </dgm:t>
    </dgm:pt>
    <dgm:pt modelId="{666C8A38-6348-4808-8CA6-E24AFE54B0B1}" type="parTrans" cxnId="{DBBB59AA-64E4-4166-8B31-D1B2331D08F9}">
      <dgm:prSet/>
      <dgm:spPr/>
      <dgm:t>
        <a:bodyPr/>
        <a:lstStyle/>
        <a:p>
          <a:endParaRPr lang="en-US"/>
        </a:p>
      </dgm:t>
    </dgm:pt>
    <dgm:pt modelId="{AE58EB74-1D97-4C56-BDA9-867D74E9B152}" type="sibTrans" cxnId="{DBBB59AA-64E4-4166-8B31-D1B2331D08F9}">
      <dgm:prSet/>
      <dgm:spPr/>
      <dgm:t>
        <a:bodyPr/>
        <a:lstStyle/>
        <a:p>
          <a:endParaRPr lang="en-US"/>
        </a:p>
      </dgm:t>
    </dgm:pt>
    <dgm:pt modelId="{BD3DD319-CB30-417B-8DF2-984FA51AFE04}">
      <dgm:prSet custT="1"/>
      <dgm:spPr/>
      <dgm:t>
        <a:bodyPr/>
        <a:lstStyle/>
        <a:p>
          <a:pPr rtl="0"/>
          <a:r>
            <a:rPr lang="en-US" sz="4000" b="1" dirty="0" smtClean="0"/>
            <a:t>Objectives:</a:t>
          </a:r>
          <a:endParaRPr lang="en-US" sz="4000" dirty="0"/>
        </a:p>
      </dgm:t>
    </dgm:pt>
    <dgm:pt modelId="{6AF25D98-0832-4B04-922D-C90F0093EB07}" type="sibTrans" cxnId="{E754E2B0-459E-4486-A33C-58D658B1777E}">
      <dgm:prSet/>
      <dgm:spPr/>
      <dgm:t>
        <a:bodyPr/>
        <a:lstStyle/>
        <a:p>
          <a:endParaRPr lang="en-US"/>
        </a:p>
      </dgm:t>
    </dgm:pt>
    <dgm:pt modelId="{746E774D-17D8-49F4-9A45-519A5B90018E}" type="parTrans" cxnId="{E754E2B0-459E-4486-A33C-58D658B1777E}">
      <dgm:prSet/>
      <dgm:spPr/>
      <dgm:t>
        <a:bodyPr/>
        <a:lstStyle/>
        <a:p>
          <a:endParaRPr lang="en-US"/>
        </a:p>
      </dgm:t>
    </dgm:pt>
    <dgm:pt modelId="{3E1D8E02-5344-495B-ABA8-66DC528F6662}">
      <dgm:prSet custT="1"/>
      <dgm:spPr/>
      <dgm:t>
        <a:bodyPr/>
        <a:lstStyle/>
        <a:p>
          <a:pPr rtl="0"/>
          <a:r>
            <a:rPr lang="en-US" sz="3600" b="1" dirty="0" smtClean="0">
              <a:solidFill>
                <a:schemeClr val="tx1"/>
              </a:solidFill>
            </a:rPr>
            <a:t>Explain complimentary base pairing</a:t>
          </a:r>
          <a:endParaRPr lang="en-US" sz="3600" b="1" dirty="0">
            <a:solidFill>
              <a:schemeClr val="tx1"/>
            </a:solidFill>
          </a:endParaRPr>
        </a:p>
      </dgm:t>
    </dgm:pt>
    <dgm:pt modelId="{7BA86A4B-CFF5-404C-A876-216017BB43BA}" type="parTrans" cxnId="{E4173285-50E6-4738-885C-568689D3CDF9}">
      <dgm:prSet/>
      <dgm:spPr/>
      <dgm:t>
        <a:bodyPr/>
        <a:lstStyle/>
        <a:p>
          <a:endParaRPr lang="en-US"/>
        </a:p>
      </dgm:t>
    </dgm:pt>
    <dgm:pt modelId="{2E8B4B6A-DC6C-4EE5-BC90-D9A1A7094638}" type="sibTrans" cxnId="{E4173285-50E6-4738-885C-568689D3CDF9}">
      <dgm:prSet/>
      <dgm:spPr/>
      <dgm:t>
        <a:bodyPr/>
        <a:lstStyle/>
        <a:p>
          <a:endParaRPr lang="en-US"/>
        </a:p>
      </dgm:t>
    </dgm:pt>
    <dgm:pt modelId="{8B69B9E3-8276-4AEE-BA55-A3081453BAD5}" type="pres">
      <dgm:prSet presAssocID="{0DE3036D-7A98-47AC-B946-C7C042E597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E37C75-B7E5-45EB-8548-C57C3FE86E8E}" type="pres">
      <dgm:prSet presAssocID="{BD3DD319-CB30-417B-8DF2-984FA51AFE04}" presName="parentText" presStyleLbl="node1" presStyleIdx="0" presStyleCnt="1" custScaleY="69409" custLinFactNeighborX="1000" custLinFactNeighborY="-3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C5847-E12C-4953-8690-1AFCC3CD47CF}" type="pres">
      <dgm:prSet presAssocID="{BD3DD319-CB30-417B-8DF2-984FA51AFE0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6437A6-924A-4F17-9749-1EA5EC3A73DE}" type="presOf" srcId="{8EF37C63-9F52-427F-B212-C0BE4AF6F773}" destId="{748C5847-E12C-4953-8690-1AFCC3CD47CF}" srcOrd="0" destOrd="0" presId="urn:microsoft.com/office/officeart/2005/8/layout/vList2"/>
    <dgm:cxn modelId="{E754E2B0-459E-4486-A33C-58D658B1777E}" srcId="{0DE3036D-7A98-47AC-B946-C7C042E597C2}" destId="{BD3DD319-CB30-417B-8DF2-984FA51AFE04}" srcOrd="0" destOrd="0" parTransId="{746E774D-17D8-49F4-9A45-519A5B90018E}" sibTransId="{6AF25D98-0832-4B04-922D-C90F0093EB07}"/>
    <dgm:cxn modelId="{480782BB-DB15-4881-95A4-EDBE8CC4C5BE}" type="presOf" srcId="{0DE3036D-7A98-47AC-B946-C7C042E597C2}" destId="{8B69B9E3-8276-4AEE-BA55-A3081453BAD5}" srcOrd="0" destOrd="0" presId="urn:microsoft.com/office/officeart/2005/8/layout/vList2"/>
    <dgm:cxn modelId="{36BBF90E-90BA-465D-AD77-DA470965FD4F}" type="presOf" srcId="{3E1D8E02-5344-495B-ABA8-66DC528F6662}" destId="{748C5847-E12C-4953-8690-1AFCC3CD47CF}" srcOrd="0" destOrd="1" presId="urn:microsoft.com/office/officeart/2005/8/layout/vList2"/>
    <dgm:cxn modelId="{1D9EAC0D-C5C3-49CC-9BC7-DDF7197803B8}" type="presOf" srcId="{BD3DD319-CB30-417B-8DF2-984FA51AFE04}" destId="{2BE37C75-B7E5-45EB-8548-C57C3FE86E8E}" srcOrd="0" destOrd="0" presId="urn:microsoft.com/office/officeart/2005/8/layout/vList2"/>
    <dgm:cxn modelId="{E4173285-50E6-4738-885C-568689D3CDF9}" srcId="{BD3DD319-CB30-417B-8DF2-984FA51AFE04}" destId="{3E1D8E02-5344-495B-ABA8-66DC528F6662}" srcOrd="1" destOrd="0" parTransId="{7BA86A4B-CFF5-404C-A876-216017BB43BA}" sibTransId="{2E8B4B6A-DC6C-4EE5-BC90-D9A1A7094638}"/>
    <dgm:cxn modelId="{DBBB59AA-64E4-4166-8B31-D1B2331D08F9}" srcId="{BD3DD319-CB30-417B-8DF2-984FA51AFE04}" destId="{8EF37C63-9F52-427F-B212-C0BE4AF6F773}" srcOrd="0" destOrd="0" parTransId="{666C8A38-6348-4808-8CA6-E24AFE54B0B1}" sibTransId="{AE58EB74-1D97-4C56-BDA9-867D74E9B152}"/>
    <dgm:cxn modelId="{799B4CDB-5F40-40C4-9B09-D204B54391D7}" type="presParOf" srcId="{8B69B9E3-8276-4AEE-BA55-A3081453BAD5}" destId="{2BE37C75-B7E5-45EB-8548-C57C3FE86E8E}" srcOrd="0" destOrd="0" presId="urn:microsoft.com/office/officeart/2005/8/layout/vList2"/>
    <dgm:cxn modelId="{99C469E5-D64B-45D6-B781-C116A59CB1BC}" type="presParOf" srcId="{8B69B9E3-8276-4AEE-BA55-A3081453BAD5}" destId="{748C5847-E12C-4953-8690-1AFCC3CD47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E3036D-7A98-47AC-B946-C7C042E597C2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EF37C63-9F52-427F-B212-C0BE4AF6F773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Link DNA and chromosomes</a:t>
          </a:r>
          <a:endParaRPr lang="en-US" sz="2800" b="1" dirty="0">
            <a:solidFill>
              <a:schemeClr val="tx1"/>
            </a:solidFill>
          </a:endParaRPr>
        </a:p>
      </dgm:t>
    </dgm:pt>
    <dgm:pt modelId="{666C8A38-6348-4808-8CA6-E24AFE54B0B1}" type="parTrans" cxnId="{DBBB59AA-64E4-4166-8B31-D1B2331D08F9}">
      <dgm:prSet/>
      <dgm:spPr/>
      <dgm:t>
        <a:bodyPr/>
        <a:lstStyle/>
        <a:p>
          <a:endParaRPr lang="en-US"/>
        </a:p>
      </dgm:t>
    </dgm:pt>
    <dgm:pt modelId="{AE58EB74-1D97-4C56-BDA9-867D74E9B152}" type="sibTrans" cxnId="{DBBB59AA-64E4-4166-8B31-D1B2331D08F9}">
      <dgm:prSet/>
      <dgm:spPr/>
      <dgm:t>
        <a:bodyPr/>
        <a:lstStyle/>
        <a:p>
          <a:endParaRPr lang="en-US"/>
        </a:p>
      </dgm:t>
    </dgm:pt>
    <dgm:pt modelId="{BD3DD319-CB30-417B-8DF2-984FA51AFE04}">
      <dgm:prSet custT="1"/>
      <dgm:spPr/>
      <dgm:t>
        <a:bodyPr/>
        <a:lstStyle/>
        <a:p>
          <a:pPr rtl="0"/>
          <a:r>
            <a:rPr lang="en-US" sz="4000" b="1" dirty="0" smtClean="0"/>
            <a:t>Objectives:</a:t>
          </a:r>
          <a:endParaRPr lang="en-US" sz="4000" dirty="0"/>
        </a:p>
      </dgm:t>
    </dgm:pt>
    <dgm:pt modelId="{6AF25D98-0832-4B04-922D-C90F0093EB07}" type="sibTrans" cxnId="{E754E2B0-459E-4486-A33C-58D658B1777E}">
      <dgm:prSet/>
      <dgm:spPr/>
      <dgm:t>
        <a:bodyPr/>
        <a:lstStyle/>
        <a:p>
          <a:endParaRPr lang="en-US"/>
        </a:p>
      </dgm:t>
    </dgm:pt>
    <dgm:pt modelId="{746E774D-17D8-49F4-9A45-519A5B90018E}" type="parTrans" cxnId="{E754E2B0-459E-4486-A33C-58D658B1777E}">
      <dgm:prSet/>
      <dgm:spPr/>
      <dgm:t>
        <a:bodyPr/>
        <a:lstStyle/>
        <a:p>
          <a:endParaRPr lang="en-US"/>
        </a:p>
      </dgm:t>
    </dgm:pt>
    <dgm:pt modelId="{9830E7EC-1314-4853-92F2-5EFA0D3CF626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Explain the process of DNA replication</a:t>
          </a:r>
          <a:endParaRPr lang="en-US" sz="2800" b="1" dirty="0">
            <a:solidFill>
              <a:schemeClr val="tx1"/>
            </a:solidFill>
          </a:endParaRPr>
        </a:p>
      </dgm:t>
    </dgm:pt>
    <dgm:pt modelId="{42C4543B-6E5F-4F7A-B4E3-0383646C3FD2}" type="parTrans" cxnId="{76BCF86C-920C-4F90-B296-50A5E787FC3C}">
      <dgm:prSet/>
      <dgm:spPr/>
      <dgm:t>
        <a:bodyPr/>
        <a:lstStyle/>
        <a:p>
          <a:endParaRPr lang="en-US"/>
        </a:p>
      </dgm:t>
    </dgm:pt>
    <dgm:pt modelId="{6E6AA31F-AAE7-4E76-BCB4-C838424ACB3A}" type="sibTrans" cxnId="{76BCF86C-920C-4F90-B296-50A5E787FC3C}">
      <dgm:prSet/>
      <dgm:spPr/>
      <dgm:t>
        <a:bodyPr/>
        <a:lstStyle/>
        <a:p>
          <a:endParaRPr lang="en-US"/>
        </a:p>
      </dgm:t>
    </dgm:pt>
    <dgm:pt modelId="{29099A63-9670-4F8A-B042-8FD34699E4F9}">
      <dgm:prSet custT="1"/>
      <dgm:spPr/>
      <dgm:t>
        <a:bodyPr/>
        <a:lstStyle/>
        <a:p>
          <a:pPr rtl="0"/>
          <a:endParaRPr lang="en-US" sz="2800" b="1" dirty="0">
            <a:solidFill>
              <a:schemeClr val="tx1"/>
            </a:solidFill>
          </a:endParaRPr>
        </a:p>
      </dgm:t>
    </dgm:pt>
    <dgm:pt modelId="{30E06429-75E5-4B07-942E-EC2E52725A62}" type="parTrans" cxnId="{98C98C78-B710-471B-9C38-48EEDC124720}">
      <dgm:prSet/>
      <dgm:spPr/>
      <dgm:t>
        <a:bodyPr/>
        <a:lstStyle/>
        <a:p>
          <a:endParaRPr lang="en-US"/>
        </a:p>
      </dgm:t>
    </dgm:pt>
    <dgm:pt modelId="{4376FB33-DEF4-40CC-8473-297B759F5DC1}" type="sibTrans" cxnId="{98C98C78-B710-471B-9C38-48EEDC124720}">
      <dgm:prSet/>
      <dgm:spPr/>
      <dgm:t>
        <a:bodyPr/>
        <a:lstStyle/>
        <a:p>
          <a:endParaRPr lang="en-US"/>
        </a:p>
      </dgm:t>
    </dgm:pt>
    <dgm:pt modelId="{8B69B9E3-8276-4AEE-BA55-A3081453BAD5}" type="pres">
      <dgm:prSet presAssocID="{0DE3036D-7A98-47AC-B946-C7C042E597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E37C75-B7E5-45EB-8548-C57C3FE86E8E}" type="pres">
      <dgm:prSet presAssocID="{BD3DD319-CB30-417B-8DF2-984FA51AFE04}" presName="parentText" presStyleLbl="node1" presStyleIdx="0" presStyleCnt="1" custScaleY="69409" custLinFactNeighborX="1000" custLinFactNeighborY="-3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C5847-E12C-4953-8690-1AFCC3CD47CF}" type="pres">
      <dgm:prSet presAssocID="{BD3DD319-CB30-417B-8DF2-984FA51AFE0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181019-3C1F-4D9F-B436-63A4C287AD5A}" type="presOf" srcId="{9830E7EC-1314-4853-92F2-5EFA0D3CF626}" destId="{748C5847-E12C-4953-8690-1AFCC3CD47CF}" srcOrd="0" destOrd="1" presId="urn:microsoft.com/office/officeart/2005/8/layout/vList2"/>
    <dgm:cxn modelId="{B503EC0B-7C63-4EA2-B973-26393C224109}" type="presOf" srcId="{BD3DD319-CB30-417B-8DF2-984FA51AFE04}" destId="{2BE37C75-B7E5-45EB-8548-C57C3FE86E8E}" srcOrd="0" destOrd="0" presId="urn:microsoft.com/office/officeart/2005/8/layout/vList2"/>
    <dgm:cxn modelId="{54622C1C-BC0B-486A-8977-281E2683BEA7}" type="presOf" srcId="{29099A63-9670-4F8A-B042-8FD34699E4F9}" destId="{748C5847-E12C-4953-8690-1AFCC3CD47CF}" srcOrd="0" destOrd="2" presId="urn:microsoft.com/office/officeart/2005/8/layout/vList2"/>
    <dgm:cxn modelId="{A991165C-84AD-418D-9B1A-4C13CEA4270A}" type="presOf" srcId="{8EF37C63-9F52-427F-B212-C0BE4AF6F773}" destId="{748C5847-E12C-4953-8690-1AFCC3CD47CF}" srcOrd="0" destOrd="0" presId="urn:microsoft.com/office/officeart/2005/8/layout/vList2"/>
    <dgm:cxn modelId="{98C98C78-B710-471B-9C38-48EEDC124720}" srcId="{BD3DD319-CB30-417B-8DF2-984FA51AFE04}" destId="{29099A63-9670-4F8A-B042-8FD34699E4F9}" srcOrd="2" destOrd="0" parTransId="{30E06429-75E5-4B07-942E-EC2E52725A62}" sibTransId="{4376FB33-DEF4-40CC-8473-297B759F5DC1}"/>
    <dgm:cxn modelId="{E754E2B0-459E-4486-A33C-58D658B1777E}" srcId="{0DE3036D-7A98-47AC-B946-C7C042E597C2}" destId="{BD3DD319-CB30-417B-8DF2-984FA51AFE04}" srcOrd="0" destOrd="0" parTransId="{746E774D-17D8-49F4-9A45-519A5B90018E}" sibTransId="{6AF25D98-0832-4B04-922D-C90F0093EB07}"/>
    <dgm:cxn modelId="{AA38A244-C9C7-4E04-84B1-111A31FEE715}" type="presOf" srcId="{0DE3036D-7A98-47AC-B946-C7C042E597C2}" destId="{8B69B9E3-8276-4AEE-BA55-A3081453BAD5}" srcOrd="0" destOrd="0" presId="urn:microsoft.com/office/officeart/2005/8/layout/vList2"/>
    <dgm:cxn modelId="{76BCF86C-920C-4F90-B296-50A5E787FC3C}" srcId="{BD3DD319-CB30-417B-8DF2-984FA51AFE04}" destId="{9830E7EC-1314-4853-92F2-5EFA0D3CF626}" srcOrd="1" destOrd="0" parTransId="{42C4543B-6E5F-4F7A-B4E3-0383646C3FD2}" sibTransId="{6E6AA31F-AAE7-4E76-BCB4-C838424ACB3A}"/>
    <dgm:cxn modelId="{DBBB59AA-64E4-4166-8B31-D1B2331D08F9}" srcId="{BD3DD319-CB30-417B-8DF2-984FA51AFE04}" destId="{8EF37C63-9F52-427F-B212-C0BE4AF6F773}" srcOrd="0" destOrd="0" parTransId="{666C8A38-6348-4808-8CA6-E24AFE54B0B1}" sibTransId="{AE58EB74-1D97-4C56-BDA9-867D74E9B152}"/>
    <dgm:cxn modelId="{99D4E085-BC18-4B5A-9918-38E7AF674012}" type="presParOf" srcId="{8B69B9E3-8276-4AEE-BA55-A3081453BAD5}" destId="{2BE37C75-B7E5-45EB-8548-C57C3FE86E8E}" srcOrd="0" destOrd="0" presId="urn:microsoft.com/office/officeart/2005/8/layout/vList2"/>
    <dgm:cxn modelId="{EBFF47C3-8559-4EE9-923B-58A95B72781E}" type="presParOf" srcId="{8B69B9E3-8276-4AEE-BA55-A3081453BAD5}" destId="{748C5847-E12C-4953-8690-1AFCC3CD47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37C75-B7E5-45EB-8548-C57C3FE86E8E}">
      <dsp:nvSpPr>
        <dsp:cNvPr id="0" name=""/>
        <dsp:cNvSpPr/>
      </dsp:nvSpPr>
      <dsp:spPr>
        <a:xfrm>
          <a:off x="0" y="1371599"/>
          <a:ext cx="7620000" cy="8315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Objectives:</a:t>
          </a:r>
          <a:endParaRPr lang="en-US" sz="4000" kern="1200" dirty="0"/>
        </a:p>
      </dsp:txBody>
      <dsp:txXfrm>
        <a:off x="40594" y="1412193"/>
        <a:ext cx="7538812" cy="750387"/>
      </dsp:txXfrm>
    </dsp:sp>
    <dsp:sp modelId="{748C5847-E12C-4953-8690-1AFCC3CD47CF}">
      <dsp:nvSpPr>
        <dsp:cNvPr id="0" name=""/>
        <dsp:cNvSpPr/>
      </dsp:nvSpPr>
      <dsp:spPr>
        <a:xfrm>
          <a:off x="0" y="2259767"/>
          <a:ext cx="7620000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45720" rIns="256032" bIns="45720" numCol="1" spcCol="1270" anchor="t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600" b="1" kern="1200" dirty="0" smtClean="0">
              <a:solidFill>
                <a:schemeClr val="tx1"/>
              </a:solidFill>
            </a:rPr>
            <a:t>Describe the structure of DNA</a:t>
          </a:r>
          <a:endParaRPr lang="en-US" sz="3600" kern="1200" dirty="0">
            <a:solidFill>
              <a:schemeClr val="tx1"/>
            </a:solidFill>
          </a:endParaRP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600" b="1" kern="1200" dirty="0" smtClean="0">
              <a:solidFill>
                <a:schemeClr val="tx1"/>
              </a:solidFill>
            </a:rPr>
            <a:t>Explain complimentary base pairing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2259767"/>
        <a:ext cx="7620000" cy="1722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37C75-B7E5-45EB-8548-C57C3FE86E8E}">
      <dsp:nvSpPr>
        <dsp:cNvPr id="0" name=""/>
        <dsp:cNvSpPr/>
      </dsp:nvSpPr>
      <dsp:spPr>
        <a:xfrm>
          <a:off x="0" y="1530434"/>
          <a:ext cx="7620000" cy="8315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Objectives:</a:t>
          </a:r>
          <a:endParaRPr lang="en-US" sz="4000" kern="1200" dirty="0"/>
        </a:p>
      </dsp:txBody>
      <dsp:txXfrm>
        <a:off x="40594" y="1571028"/>
        <a:ext cx="7538812" cy="750387"/>
      </dsp:txXfrm>
    </dsp:sp>
    <dsp:sp modelId="{748C5847-E12C-4953-8690-1AFCC3CD47CF}">
      <dsp:nvSpPr>
        <dsp:cNvPr id="0" name=""/>
        <dsp:cNvSpPr/>
      </dsp:nvSpPr>
      <dsp:spPr>
        <a:xfrm>
          <a:off x="0" y="2408807"/>
          <a:ext cx="7620000" cy="142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1" kern="1200" dirty="0" smtClean="0">
              <a:solidFill>
                <a:schemeClr val="tx1"/>
              </a:solidFill>
            </a:rPr>
            <a:t>Link DNA and chromosomes</a:t>
          </a:r>
          <a:endParaRPr lang="en-US" sz="2800" b="1" kern="1200" dirty="0">
            <a:solidFill>
              <a:schemeClr val="tx1"/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1" kern="1200" dirty="0" smtClean="0">
              <a:solidFill>
                <a:schemeClr val="tx1"/>
              </a:solidFill>
            </a:rPr>
            <a:t>Explain the process of DNA replication</a:t>
          </a:r>
          <a:endParaRPr lang="en-US" sz="2800" b="1" kern="1200" dirty="0">
            <a:solidFill>
              <a:schemeClr val="tx1"/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800" b="1" kern="1200" dirty="0">
            <a:solidFill>
              <a:schemeClr val="tx1"/>
            </a:solidFill>
          </a:endParaRPr>
        </a:p>
      </dsp:txBody>
      <dsp:txXfrm>
        <a:off x="0" y="2408807"/>
        <a:ext cx="7620000" cy="1424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71735-929D-4383-9F66-BD58B9FA6CBC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E8193-3311-46A4-A91A-04BA89526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1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8193-3311-46A4-A91A-04BA89526F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EB0040D-49BB-4379-A79E-B25BFF291799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EB0040D-49BB-4379-A79E-B25BFF291799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174640"/>
            <a:ext cx="3313355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400" b="1" dirty="0" smtClean="0"/>
              <a:t>Chapter 12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000" b="1" dirty="0" smtClean="0"/>
              <a:t>DNA</a:t>
            </a:r>
            <a:endParaRPr lang="en-US" sz="4000" b="1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3429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0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Eukaryotic vs. Prokaryotic Chromosomes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38" y="1295400"/>
            <a:ext cx="4774662" cy="5032977"/>
          </a:xfrm>
        </p:spPr>
        <p:txBody>
          <a:bodyPr>
            <a:normAutofit/>
          </a:bodyPr>
          <a:lstStyle/>
          <a:p>
            <a:r>
              <a:rPr lang="en-US" b="1" dirty="0" smtClean="0"/>
              <a:t>Prokaryotes have a single chromosome</a:t>
            </a:r>
          </a:p>
          <a:p>
            <a:r>
              <a:rPr lang="en-US" b="1" dirty="0" smtClean="0"/>
              <a:t>Eukaryotes have multiple chromosomes </a:t>
            </a:r>
          </a:p>
          <a:p>
            <a:pPr lvl="1"/>
            <a:r>
              <a:rPr lang="en-US" b="1" dirty="0" smtClean="0"/>
              <a:t>~1000x more DNA than prokaryotes</a:t>
            </a:r>
          </a:p>
          <a:p>
            <a:pPr marL="68580" indent="0">
              <a:buNone/>
            </a:pPr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micro.magnet.fsu.edu/cells/procaryotes/images/procaryo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65910"/>
            <a:ext cx="3751299" cy="430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48100"/>
            <a:ext cx="2873240" cy="24003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69" y="2362200"/>
            <a:ext cx="240496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9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24744" cy="1143000"/>
          </a:xfrm>
        </p:spPr>
        <p:txBody>
          <a:bodyPr/>
          <a:lstStyle/>
          <a:p>
            <a:r>
              <a:rPr lang="en-US" b="1" dirty="0" smtClean="0"/>
              <a:t>DNA Replication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38" y="1291623"/>
            <a:ext cx="4927062" cy="5032977"/>
          </a:xfrm>
        </p:spPr>
        <p:txBody>
          <a:bodyPr>
            <a:normAutofit/>
          </a:bodyPr>
          <a:lstStyle/>
          <a:p>
            <a:r>
              <a:rPr lang="en-US" b="1" dirty="0" smtClean="0"/>
              <a:t>Before a cell divides its DNA must be copied in a process called </a:t>
            </a:r>
            <a:r>
              <a:rPr lang="en-US" b="1" dirty="0" smtClean="0">
                <a:solidFill>
                  <a:srgbClr val="FF0000"/>
                </a:solidFill>
              </a:rPr>
              <a:t>replication</a:t>
            </a:r>
          </a:p>
          <a:p>
            <a:pPr lvl="1"/>
            <a:r>
              <a:rPr lang="en-US" b="1" dirty="0" smtClean="0"/>
              <a:t>Ensures that each cell has a complete set of DNA</a:t>
            </a:r>
          </a:p>
          <a:p>
            <a:r>
              <a:rPr lang="en-US" b="1" dirty="0" smtClean="0"/>
              <a:t>Based on complementary base pairing</a:t>
            </a:r>
          </a:p>
          <a:p>
            <a:pPr lvl="1"/>
            <a:r>
              <a:rPr lang="en-US" b="1" dirty="0" smtClean="0"/>
              <a:t>The double helix is separated and each strand becomes the </a:t>
            </a:r>
            <a:r>
              <a:rPr lang="en-US" b="1" dirty="0" smtClean="0">
                <a:solidFill>
                  <a:srgbClr val="FF0000"/>
                </a:solidFill>
              </a:rPr>
              <a:t>template</a:t>
            </a:r>
            <a:r>
              <a:rPr lang="en-US" b="1" dirty="0" smtClean="0"/>
              <a:t> for a new double helix</a:t>
            </a:r>
          </a:p>
          <a:p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61" y="762000"/>
            <a:ext cx="338574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29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DNA Replication</a:t>
            </a:r>
            <a:br>
              <a:rPr lang="en-US" b="1" dirty="0" smtClean="0"/>
            </a:br>
            <a:r>
              <a:rPr lang="en-US" b="1" dirty="0" smtClean="0"/>
              <a:t>Step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4927062" cy="5032977"/>
          </a:xfrm>
        </p:spPr>
        <p:txBody>
          <a:bodyPr>
            <a:normAutofit/>
          </a:bodyPr>
          <a:lstStyle/>
          <a:p>
            <a:r>
              <a:rPr lang="en-US" b="1" dirty="0" smtClean="0"/>
              <a:t>The DNA strand is unzipped by the enzyme </a:t>
            </a:r>
            <a:r>
              <a:rPr lang="en-US" b="1" dirty="0" smtClean="0">
                <a:solidFill>
                  <a:srgbClr val="FF0000"/>
                </a:solidFill>
              </a:rPr>
              <a:t>DNA helicase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Hydrogen bonds </a:t>
            </a:r>
            <a:r>
              <a:rPr lang="en-US" b="1" dirty="0" smtClean="0"/>
              <a:t>are broken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58" y="3276600"/>
            <a:ext cx="2183042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58" y="990600"/>
            <a:ext cx="218304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http://learn.genetics.utah.edu/archive/sloozeworm/images/dna%23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5334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47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" y="2302668"/>
            <a:ext cx="8501063" cy="425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DNA Replication</a:t>
            </a:r>
            <a:br>
              <a:rPr lang="en-US" b="1" dirty="0" smtClean="0"/>
            </a:br>
            <a:r>
              <a:rPr lang="en-US" b="1" dirty="0" smtClean="0"/>
              <a:t>Step 2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44023"/>
            <a:ext cx="8153400" cy="5032977"/>
          </a:xfrm>
        </p:spPr>
        <p:txBody>
          <a:bodyPr>
            <a:normAutofit/>
          </a:bodyPr>
          <a:lstStyle/>
          <a:p>
            <a:r>
              <a:rPr lang="en-US" b="1" dirty="0" smtClean="0"/>
              <a:t>The enzyme </a:t>
            </a:r>
            <a:r>
              <a:rPr lang="en-US" b="1" dirty="0" smtClean="0">
                <a:solidFill>
                  <a:srgbClr val="FF0000"/>
                </a:solidFill>
              </a:rPr>
              <a:t>DNA polymerase </a:t>
            </a:r>
            <a:r>
              <a:rPr lang="en-US" b="1" dirty="0" smtClean="0"/>
              <a:t>adds complementary nucleotides to the exposed strands</a:t>
            </a:r>
          </a:p>
        </p:txBody>
      </p:sp>
    </p:spTree>
    <p:extLst>
      <p:ext uri="{BB962C8B-B14F-4D97-AF65-F5344CB8AC3E}">
        <p14:creationId xmlns:p14="http://schemas.microsoft.com/office/powerpoint/2010/main" val="374996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entsimmons.uwinnipeg.ca/cm1504/Image268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5"/>
          <a:stretch/>
        </p:blipFill>
        <p:spPr bwMode="auto">
          <a:xfrm>
            <a:off x="533399" y="1752601"/>
            <a:ext cx="8137487" cy="328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19056" y="838200"/>
            <a:ext cx="702474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DNA Replication Summary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08885397"/>
              </p:ext>
            </p:extLst>
          </p:nvPr>
        </p:nvGraphicFramePr>
        <p:xfrm>
          <a:off x="609600" y="228600"/>
          <a:ext cx="7620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024744" cy="1143000"/>
          </a:xfrm>
        </p:spPr>
        <p:txBody>
          <a:bodyPr/>
          <a:lstStyle/>
          <a:p>
            <a:r>
              <a:rPr lang="en-US" b="1" dirty="0" smtClean="0"/>
              <a:t>Chapter 12-2: DNA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2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24744" cy="1143000"/>
          </a:xfrm>
        </p:spPr>
        <p:txBody>
          <a:bodyPr/>
          <a:lstStyle/>
          <a:p>
            <a:r>
              <a:rPr lang="en-US" b="1" dirty="0" smtClean="0"/>
              <a:t>Structure of DNA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105400" cy="3508977"/>
          </a:xfrm>
        </p:spPr>
        <p:txBody>
          <a:bodyPr/>
          <a:lstStyle/>
          <a:p>
            <a:r>
              <a:rPr lang="en-US" b="1" dirty="0" smtClean="0"/>
              <a:t>DNA = </a:t>
            </a:r>
            <a:r>
              <a:rPr lang="en-US" b="1" dirty="0" smtClean="0">
                <a:solidFill>
                  <a:schemeClr val="accent2"/>
                </a:solidFill>
              </a:rPr>
              <a:t>deoxyribonucleic acid</a:t>
            </a:r>
          </a:p>
          <a:p>
            <a:r>
              <a:rPr lang="en-US" b="1" dirty="0" smtClean="0"/>
              <a:t>DNA is a </a:t>
            </a:r>
            <a:r>
              <a:rPr lang="en-US" b="1" dirty="0" smtClean="0">
                <a:solidFill>
                  <a:srgbClr val="FF0000"/>
                </a:solidFill>
              </a:rPr>
              <a:t>nucleic acid </a:t>
            </a:r>
            <a:r>
              <a:rPr lang="en-US" b="1" dirty="0" smtClean="0"/>
              <a:t>polymer of </a:t>
            </a:r>
            <a:r>
              <a:rPr lang="en-US" b="1" dirty="0" smtClean="0">
                <a:solidFill>
                  <a:srgbClr val="FF0000"/>
                </a:solidFill>
              </a:rPr>
              <a:t>nucleotides</a:t>
            </a:r>
            <a:endParaRPr lang="en-US" b="1" dirty="0" smtClean="0"/>
          </a:p>
          <a:p>
            <a:r>
              <a:rPr lang="en-US" b="1" dirty="0" smtClean="0"/>
              <a:t>Nucleotides are made up of a</a:t>
            </a:r>
          </a:p>
          <a:p>
            <a:pPr lvl="1"/>
            <a:r>
              <a:rPr lang="en-US" b="1" dirty="0" err="1" smtClean="0"/>
              <a:t>Deoxyribose</a:t>
            </a:r>
            <a:r>
              <a:rPr lang="en-US" b="1" dirty="0" smtClean="0"/>
              <a:t> sugar</a:t>
            </a:r>
          </a:p>
          <a:p>
            <a:pPr lvl="1"/>
            <a:r>
              <a:rPr lang="en-US" b="1" dirty="0" smtClean="0"/>
              <a:t>Phosphate group</a:t>
            </a:r>
          </a:p>
          <a:p>
            <a:pPr lvl="1"/>
            <a:r>
              <a:rPr lang="en-US" b="1" dirty="0" smtClean="0"/>
              <a:t>Nitrogenous base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bio_ch12_412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1"/>
          <a:stretch/>
        </p:blipFill>
        <p:spPr bwMode="auto">
          <a:xfrm>
            <a:off x="4267200" y="3851909"/>
            <a:ext cx="3893451" cy="231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468746" y="6061501"/>
            <a:ext cx="21979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dirty="0"/>
              <a:t>Phosphate group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629400" y="6096000"/>
            <a:ext cx="13133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dirty="0" err="1"/>
              <a:t>Deoxyribose</a:t>
            </a:r>
            <a:endParaRPr lang="en-US" sz="1400" b="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800600" y="3426023"/>
            <a:ext cx="21979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dirty="0" smtClean="0"/>
              <a:t>Nitrogenous base</a:t>
            </a:r>
            <a:endParaRPr lang="en-US" sz="1400" b="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638800" y="3695522"/>
            <a:ext cx="76200" cy="34307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998586" y="4038600"/>
            <a:ext cx="1162065" cy="190500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022214" y="3730823"/>
            <a:ext cx="21979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</a:rPr>
              <a:t>Nucleotide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13250" r="10193" b="13250"/>
          <a:stretch/>
        </p:blipFill>
        <p:spPr bwMode="auto">
          <a:xfrm>
            <a:off x="5410200" y="1565652"/>
            <a:ext cx="3200400" cy="145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" y="4419600"/>
            <a:ext cx="2895600" cy="204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7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513" y="5046992"/>
            <a:ext cx="1115084" cy="142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674" y="5029200"/>
            <a:ext cx="1406291" cy="146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3048000" cy="118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bio_ch12_41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067" y="1143000"/>
            <a:ext cx="3547733" cy="231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/>
          <a:lstStyle/>
          <a:p>
            <a:r>
              <a:rPr lang="en-US" b="1" dirty="0" smtClean="0"/>
              <a:t>Structure of DNA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38" y="1444023"/>
            <a:ext cx="3860262" cy="5032977"/>
          </a:xfrm>
        </p:spPr>
        <p:txBody>
          <a:bodyPr>
            <a:normAutofit/>
          </a:bodyPr>
          <a:lstStyle/>
          <a:p>
            <a:r>
              <a:rPr lang="en-US" b="1" dirty="0" smtClean="0"/>
              <a:t>4 nitrogenous bases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2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purines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2"/>
            <a:r>
              <a:rPr lang="en-US" b="1" dirty="0" smtClean="0">
                <a:solidFill>
                  <a:srgbClr val="92D050"/>
                </a:solidFill>
              </a:rPr>
              <a:t>Adenine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Guanine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2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pyrimidines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2"/>
            <a:r>
              <a:rPr lang="en-US" b="1" dirty="0" smtClean="0">
                <a:solidFill>
                  <a:srgbClr val="7030A0"/>
                </a:solidFill>
              </a:rPr>
              <a:t>Cytosine </a:t>
            </a:r>
          </a:p>
          <a:p>
            <a:pPr lvl="2"/>
            <a:r>
              <a:rPr lang="en-US" b="1" dirty="0" smtClean="0">
                <a:solidFill>
                  <a:srgbClr val="F3E203"/>
                </a:solidFill>
              </a:rPr>
              <a:t>Thymine</a:t>
            </a:r>
          </a:p>
          <a:p>
            <a:r>
              <a:rPr lang="en-US" b="1" dirty="0" err="1" smtClean="0"/>
              <a:t>Purines</a:t>
            </a:r>
            <a:r>
              <a:rPr lang="en-US" b="1" dirty="0" smtClean="0"/>
              <a:t> have two rings in their structure, </a:t>
            </a:r>
            <a:r>
              <a:rPr lang="en-US" b="1" dirty="0" err="1" smtClean="0"/>
              <a:t>pyrimidines</a:t>
            </a:r>
            <a:r>
              <a:rPr lang="en-US" b="1" dirty="0" smtClean="0"/>
              <a:t> have one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pPr lvl="1"/>
            <a:endParaRPr lang="en-US" b="1" dirty="0" smtClean="0"/>
          </a:p>
          <a:p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10200" y="762000"/>
            <a:ext cx="11813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Purines</a:t>
            </a:r>
            <a:endParaRPr lang="en-US" sz="1400" b="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934200" y="762000"/>
            <a:ext cx="1565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/>
              <a:t>Pyrimidines</a:t>
            </a:r>
            <a:endParaRPr lang="en-US" sz="1400" b="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918695" y="3352800"/>
            <a:ext cx="21979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dirty="0"/>
              <a:t>Phosphate group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297236" y="3460522"/>
            <a:ext cx="13133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dirty="0" err="1"/>
              <a:t>Deoxyribose</a:t>
            </a:r>
            <a:endParaRPr lang="en-US" sz="1400" b="0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518885" y="1447800"/>
            <a:ext cx="30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A</a:t>
            </a:r>
            <a:endParaRPr lang="en-US" sz="1400" b="1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308837" y="1447800"/>
            <a:ext cx="30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G</a:t>
            </a:r>
            <a:endParaRPr lang="en-US" sz="1400" b="1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7048299" y="1752600"/>
            <a:ext cx="30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C</a:t>
            </a:r>
            <a:endParaRPr lang="en-US" sz="1400" b="1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848600" y="1740932"/>
            <a:ext cx="30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T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7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95325"/>
            <a:ext cx="41719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24744" cy="1143000"/>
          </a:xfrm>
        </p:spPr>
        <p:txBody>
          <a:bodyPr/>
          <a:lstStyle/>
          <a:p>
            <a:r>
              <a:rPr lang="en-US" b="1" dirty="0" smtClean="0"/>
              <a:t>Structure of DNA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495800" cy="5032977"/>
          </a:xfrm>
        </p:spPr>
        <p:txBody>
          <a:bodyPr>
            <a:normAutofit/>
          </a:bodyPr>
          <a:lstStyle/>
          <a:p>
            <a:r>
              <a:rPr lang="en-US" b="1" dirty="0" smtClean="0"/>
              <a:t>DNA has two strands arranged in a </a:t>
            </a:r>
            <a:r>
              <a:rPr lang="en-US" b="1" dirty="0" smtClean="0">
                <a:solidFill>
                  <a:srgbClr val="FF0000"/>
                </a:solidFill>
              </a:rPr>
              <a:t>double helix</a:t>
            </a:r>
          </a:p>
          <a:p>
            <a:pPr lvl="1"/>
            <a:r>
              <a:rPr lang="en-US" b="1" dirty="0" smtClean="0"/>
              <a:t>“twisted ladder”</a:t>
            </a:r>
          </a:p>
          <a:p>
            <a:r>
              <a:rPr lang="en-US" b="1" dirty="0" smtClean="0"/>
              <a:t>Sugar-phosphate backbone</a:t>
            </a:r>
          </a:p>
          <a:p>
            <a:r>
              <a:rPr lang="en-US" b="1" dirty="0" smtClean="0"/>
              <a:t>Nitrogenous bases are the rungs of the ladder</a:t>
            </a:r>
          </a:p>
          <a:p>
            <a:r>
              <a:rPr lang="en-US" b="1" dirty="0" smtClean="0"/>
              <a:t>Strands are held together by </a:t>
            </a:r>
            <a:r>
              <a:rPr lang="en-US" b="1" dirty="0" smtClean="0">
                <a:solidFill>
                  <a:srgbClr val="FF0000"/>
                </a:solidFill>
              </a:rPr>
              <a:t>hydrogen bonds</a:t>
            </a:r>
          </a:p>
          <a:p>
            <a:endParaRPr lang="en-US" b="1" dirty="0" smtClean="0"/>
          </a:p>
          <a:p>
            <a:pPr lvl="1"/>
            <a:endParaRPr lang="en-US" b="1" dirty="0" smtClean="0"/>
          </a:p>
          <a:p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848600" y="1076980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0" dirty="0"/>
              <a:t>Hydrogen bonds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384800" y="762000"/>
            <a:ext cx="1473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 dirty="0"/>
              <a:t>Nucleotide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419600" y="2205335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 dirty="0"/>
              <a:t>Sugar-phosphate backbone</a:t>
            </a:r>
          </a:p>
        </p:txBody>
      </p:sp>
      <p:pic>
        <p:nvPicPr>
          <p:cNvPr id="1032" name="Picture 8" descr="http://blog.dearbornschools.org/renkomapbio/files/2010/10/6.6.1.1-DNA-structure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41885"/>
            <a:ext cx="3055620" cy="313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7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2"/>
          <a:stretch/>
        </p:blipFill>
        <p:spPr bwMode="auto">
          <a:xfrm>
            <a:off x="4632030" y="3733800"/>
            <a:ext cx="4054258" cy="270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/>
        </p:blipFill>
        <p:spPr bwMode="auto">
          <a:xfrm>
            <a:off x="5181600" y="685801"/>
            <a:ext cx="3159693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024744" cy="1143000"/>
          </a:xfrm>
        </p:spPr>
        <p:txBody>
          <a:bodyPr/>
          <a:lstStyle/>
          <a:p>
            <a:r>
              <a:rPr lang="en-US" b="1" dirty="0" smtClean="0"/>
              <a:t>Base Pairing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223"/>
            <a:ext cx="4495800" cy="5032977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Guanine </a:t>
            </a:r>
            <a:r>
              <a:rPr lang="en-US" b="1" dirty="0" smtClean="0"/>
              <a:t>always bonds to </a:t>
            </a:r>
            <a:r>
              <a:rPr lang="en-US" b="1" dirty="0" smtClean="0">
                <a:solidFill>
                  <a:srgbClr val="7030A0"/>
                </a:solidFill>
              </a:rPr>
              <a:t>Cytosine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</a:t>
            </a:r>
            <a:r>
              <a:rPr lang="en-US" b="1" dirty="0" smtClean="0"/>
              <a:t>-</a:t>
            </a:r>
            <a:r>
              <a:rPr lang="en-US" b="1" dirty="0" smtClean="0">
                <a:solidFill>
                  <a:srgbClr val="7030A0"/>
                </a:solidFill>
              </a:rPr>
              <a:t>C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Adenine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/>
              <a:t>always bonds to </a:t>
            </a:r>
            <a:r>
              <a:rPr lang="en-US" b="1" dirty="0" smtClean="0">
                <a:solidFill>
                  <a:srgbClr val="F3E203"/>
                </a:solidFill>
              </a:rPr>
              <a:t>thymine</a:t>
            </a:r>
          </a:p>
          <a:p>
            <a:pPr lvl="1"/>
            <a:r>
              <a:rPr lang="en-US" b="1" dirty="0" smtClean="0">
                <a:solidFill>
                  <a:srgbClr val="92D050"/>
                </a:solidFill>
              </a:rPr>
              <a:t>A</a:t>
            </a:r>
            <a:r>
              <a:rPr lang="en-US" b="1" dirty="0" smtClean="0"/>
              <a:t>-</a:t>
            </a:r>
            <a:r>
              <a:rPr lang="en-US" b="1" dirty="0" smtClean="0">
                <a:solidFill>
                  <a:srgbClr val="F3E203"/>
                </a:solidFill>
              </a:rPr>
              <a:t>T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Note that each </a:t>
            </a:r>
            <a:r>
              <a:rPr lang="en-US" b="1" dirty="0" err="1" smtClean="0"/>
              <a:t>purine</a:t>
            </a:r>
            <a:r>
              <a:rPr lang="en-US" b="1" dirty="0" smtClean="0"/>
              <a:t> has a complimentary </a:t>
            </a:r>
            <a:r>
              <a:rPr lang="en-US" b="1" dirty="0" err="1" smtClean="0"/>
              <a:t>pyrimidine</a:t>
            </a:r>
            <a:endParaRPr lang="en-US" b="1" dirty="0" smtClean="0"/>
          </a:p>
          <a:p>
            <a:r>
              <a:rPr lang="en-US" b="1" dirty="0" smtClean="0"/>
              <a:t>If the sequence of one strand was AAGCTTCGA what would the complimentary be?</a:t>
            </a:r>
          </a:p>
          <a:p>
            <a:pPr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7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17244202"/>
              </p:ext>
            </p:extLst>
          </p:nvPr>
        </p:nvGraphicFramePr>
        <p:xfrm>
          <a:off x="609600" y="838200"/>
          <a:ext cx="7620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1534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Chapter 12-3: </a:t>
            </a:r>
            <a:br>
              <a:rPr lang="en-US" sz="3200" b="1" dirty="0" smtClean="0"/>
            </a:br>
            <a:r>
              <a:rPr lang="en-US" sz="3200" b="1" dirty="0" smtClean="0"/>
              <a:t>Chromosomes and DNA Replication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0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/>
          <a:lstStyle/>
          <a:p>
            <a:r>
              <a:rPr lang="en-US" b="1" dirty="0" smtClean="0"/>
              <a:t>Chromosome 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38" y="1291623"/>
            <a:ext cx="4774662" cy="5032977"/>
          </a:xfrm>
        </p:spPr>
        <p:txBody>
          <a:bodyPr>
            <a:normAutofit/>
          </a:bodyPr>
          <a:lstStyle/>
          <a:p>
            <a:r>
              <a:rPr lang="en-US" b="1" dirty="0" smtClean="0"/>
              <a:t>DNA must be tightly coiled and compressed in order to fit in a cell</a:t>
            </a:r>
          </a:p>
          <a:p>
            <a:pPr lvl="1"/>
            <a:r>
              <a:rPr lang="en-US" b="1" dirty="0" smtClean="0"/>
              <a:t>A cell’s DNA is ~600,000 times longer than the cell itself!</a:t>
            </a:r>
          </a:p>
          <a:p>
            <a:r>
              <a:rPr lang="en-US" b="1" dirty="0"/>
              <a:t>Chromosomes are made </a:t>
            </a:r>
            <a:r>
              <a:rPr lang="en-US" b="1" dirty="0" smtClean="0"/>
              <a:t>up of </a:t>
            </a:r>
            <a:r>
              <a:rPr lang="en-US" b="1" dirty="0" smtClean="0">
                <a:solidFill>
                  <a:srgbClr val="FF0000"/>
                </a:solidFill>
              </a:rPr>
              <a:t>chromatin</a:t>
            </a:r>
          </a:p>
          <a:p>
            <a:pPr lvl="1"/>
            <a:r>
              <a:rPr lang="en-US" b="1" dirty="0" smtClean="0"/>
              <a:t>DNA </a:t>
            </a:r>
            <a:r>
              <a:rPr lang="en-US" b="1" dirty="0"/>
              <a:t>and </a:t>
            </a:r>
            <a:r>
              <a:rPr lang="en-US" b="1" dirty="0" smtClean="0"/>
              <a:t>proteins called </a:t>
            </a:r>
            <a:r>
              <a:rPr lang="en-US" b="1" dirty="0" smtClean="0">
                <a:solidFill>
                  <a:srgbClr val="FF0000"/>
                </a:solidFill>
              </a:rPr>
              <a:t>histones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Nucleosomes</a:t>
            </a:r>
            <a:r>
              <a:rPr lang="en-US" b="1" dirty="0" smtClean="0"/>
              <a:t> are spooled units of DNA wrapped around histones</a:t>
            </a:r>
          </a:p>
          <a:p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32004"/>
          <a:stretch/>
        </p:blipFill>
        <p:spPr bwMode="auto">
          <a:xfrm>
            <a:off x="5179696" y="1371600"/>
            <a:ext cx="3507104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4" t="9440"/>
          <a:stretch/>
        </p:blipFill>
        <p:spPr bwMode="auto">
          <a:xfrm>
            <a:off x="6019800" y="4076700"/>
            <a:ext cx="1794105" cy="238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47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o_ch12_62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2621"/>
            <a:ext cx="7368886" cy="363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09600" y="1444823"/>
            <a:ext cx="1371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dirty="0"/>
              <a:t>Chromosome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5000" y="3371850"/>
            <a:ext cx="1600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dirty="0"/>
              <a:t>Supercoils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05300" y="2838450"/>
            <a:ext cx="11049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dirty="0"/>
              <a:t>Coils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71800" y="1466850"/>
            <a:ext cx="13984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dirty="0"/>
              <a:t>Nucleosome</a:t>
            </a:r>
            <a:endParaRPr lang="en-US" sz="1200" b="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24400" y="4895850"/>
            <a:ext cx="1066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dirty="0"/>
              <a:t>Histones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848600" y="2038231"/>
            <a:ext cx="1676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/>
              <a:t>DNA</a:t>
            </a:r>
          </a:p>
          <a:p>
            <a:pPr algn="l">
              <a:spcBef>
                <a:spcPct val="50000"/>
              </a:spcBef>
            </a:pPr>
            <a:r>
              <a:rPr lang="en-US" sz="1400" b="0"/>
              <a:t>double</a:t>
            </a:r>
          </a:p>
          <a:p>
            <a:pPr algn="l">
              <a:spcBef>
                <a:spcPct val="50000"/>
              </a:spcBef>
            </a:pPr>
            <a:r>
              <a:rPr lang="en-US" sz="1400" b="0"/>
              <a:t>helix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1629</TotalTime>
  <Words>342</Words>
  <Application>Microsoft Office PowerPoint</Application>
  <PresentationFormat>On-screen Show (4:3)</PresentationFormat>
  <Paragraphs>103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  Chapter 12  DNA</vt:lpstr>
      <vt:lpstr>Chapter 12-2: DNA</vt:lpstr>
      <vt:lpstr>Structure of DNA</vt:lpstr>
      <vt:lpstr>Structure of DNA</vt:lpstr>
      <vt:lpstr>Structure of DNA</vt:lpstr>
      <vt:lpstr>Base Pairing</vt:lpstr>
      <vt:lpstr>Chapter 12-3:  Chromosomes and DNA Replication</vt:lpstr>
      <vt:lpstr>Chromosome Structure</vt:lpstr>
      <vt:lpstr>PowerPoint Presentation</vt:lpstr>
      <vt:lpstr>Eukaryotic vs. Prokaryotic Chromosomes</vt:lpstr>
      <vt:lpstr>DNA Replication</vt:lpstr>
      <vt:lpstr>DNA Replication Step 1</vt:lpstr>
      <vt:lpstr>DNA Replication Step 2</vt:lpstr>
      <vt:lpstr>PowerPoint Presentation</vt:lpstr>
    </vt:vector>
  </TitlesOfParts>
  <Company>OHS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1-2  How Scientists Think</dc:title>
  <dc:creator>David Novelly</dc:creator>
  <cp:lastModifiedBy>Windows User</cp:lastModifiedBy>
  <cp:revision>85</cp:revision>
  <dcterms:created xsi:type="dcterms:W3CDTF">2010-08-24T02:55:36Z</dcterms:created>
  <dcterms:modified xsi:type="dcterms:W3CDTF">2011-12-05T12:59:46Z</dcterms:modified>
</cp:coreProperties>
</file>