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83" r:id="rId5"/>
    <p:sldId id="288" r:id="rId6"/>
    <p:sldId id="290" r:id="rId7"/>
    <p:sldId id="260" r:id="rId8"/>
    <p:sldId id="261" r:id="rId9"/>
    <p:sldId id="262" r:id="rId10"/>
    <p:sldId id="310" r:id="rId11"/>
    <p:sldId id="291" r:id="rId12"/>
    <p:sldId id="264" r:id="rId13"/>
    <p:sldId id="265" r:id="rId14"/>
    <p:sldId id="267" r:id="rId15"/>
    <p:sldId id="266" r:id="rId16"/>
    <p:sldId id="278" r:id="rId17"/>
    <p:sldId id="269" r:id="rId18"/>
    <p:sldId id="268" r:id="rId19"/>
    <p:sldId id="271" r:id="rId20"/>
    <p:sldId id="273" r:id="rId21"/>
    <p:sldId id="272" r:id="rId22"/>
    <p:sldId id="274" r:id="rId23"/>
    <p:sldId id="279" r:id="rId24"/>
    <p:sldId id="275" r:id="rId25"/>
    <p:sldId id="280" r:id="rId26"/>
    <p:sldId id="276" r:id="rId27"/>
    <p:sldId id="281" r:id="rId28"/>
    <p:sldId id="277" r:id="rId29"/>
    <p:sldId id="303" r:id="rId30"/>
    <p:sldId id="282" r:id="rId31"/>
    <p:sldId id="304" r:id="rId32"/>
    <p:sldId id="305" r:id="rId33"/>
    <p:sldId id="306" r:id="rId34"/>
    <p:sldId id="307" r:id="rId35"/>
    <p:sldId id="308" r:id="rId36"/>
    <p:sldId id="30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7" autoAdjust="0"/>
  </p:normalViewPr>
  <p:slideViewPr>
    <p:cSldViewPr>
      <p:cViewPr>
        <p:scale>
          <a:sx n="107" d="100"/>
          <a:sy n="107" d="100"/>
        </p:scale>
        <p:origin x="-9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E9C51B-788F-47E8-B9A8-16FCE45C0F34}" type="datetimeFigureOut">
              <a:rPr lang="en-US" smtClean="0"/>
              <a:pPr/>
              <a:t>3/7/2016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6BCAAD-06B6-40C0-AE95-093CD8D6EDCB}" type="slidenum">
              <a:rPr lang="en-US" smtClean="0"/>
              <a:pPr/>
              <a:t>‹#›</a:t>
            </a:fld>
            <a:endParaRPr lang="en-US"/>
          </a:p>
        </p:txBody>
      </p:sp>
    </p:spTree>
    <p:extLst>
      <p:ext uri="{BB962C8B-B14F-4D97-AF65-F5344CB8AC3E}">
        <p14:creationId xmlns:p14="http://schemas.microsoft.com/office/powerpoint/2010/main" val="4293359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F99275C-3783-4341-8100-7B2AFBA8E7BE}" type="slidenum">
              <a:rPr lang="en-GB" smtClean="0"/>
              <a:pPr/>
              <a:t>1</a:t>
            </a:fld>
            <a:endParaRPr lang="en-GB"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A7B4AC72-89B3-4C5E-B6DD-6EE9008E1427}" type="slidenum">
              <a:rPr lang="en-GB" smtClean="0"/>
              <a:pPr/>
              <a:t>8</a:t>
            </a:fld>
            <a:endParaRPr lang="en-GB"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29B0404-DC80-49C2-925A-DF6AA40C9326}" type="slidenum">
              <a:rPr lang="en-GB" smtClean="0"/>
              <a:pPr/>
              <a:t>26</a:t>
            </a:fld>
            <a:endParaRPr lang="en-GB"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044A3CD-E807-4779-BE47-9F5644CEFD91}" type="slidenum">
              <a:rPr lang="en-GB" smtClean="0"/>
              <a:pPr/>
              <a:t>28</a:t>
            </a:fld>
            <a:endParaRPr lang="en-GB"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F12F978C-9858-4743-B615-0FE38A27DFDE}" type="slidenum">
              <a:rPr lang="en-GB" smtClean="0"/>
              <a:pPr/>
              <a:t>29</a:t>
            </a:fld>
            <a:endParaRPr lang="en-GB"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A8D7C82-37BF-4CBB-83FD-B5269A7F7B3B}" type="slidenum">
              <a:rPr lang="en-GB" smtClean="0"/>
              <a:pPr/>
              <a:t>30</a:t>
            </a:fld>
            <a:endParaRPr lang="en-GB"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AC55DAA5-D6CF-4E44-BFF0-3D97C2126205}" type="slidenum">
              <a:rPr lang="en-GB" smtClean="0"/>
              <a:pPr/>
              <a:t>31</a:t>
            </a:fld>
            <a:endParaRPr lang="en-GB"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FDAAAA33-5BB2-43F4-BBE4-25F119AA4E89}" type="slidenum">
              <a:rPr lang="en-GB" smtClean="0"/>
              <a:pPr/>
              <a:t>32</a:t>
            </a:fld>
            <a:endParaRPr lang="en-GB"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34353B85-3219-4F28-B1D7-18680FE497C6}" type="slidenum">
              <a:rPr lang="en-GB" smtClean="0"/>
              <a:pPr/>
              <a:t>33</a:t>
            </a:fld>
            <a:endParaRPr lang="en-GB"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0E21A1-92EA-49D9-B77A-CDC12D7B11D7}" type="datetimeFigureOut">
              <a:rPr lang="en-US" smtClean="0"/>
              <a:pPr/>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41ECC-9F5C-40FF-A250-5EFAE754EA7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0E21A1-92EA-49D9-B77A-CDC12D7B11D7}" type="datetimeFigureOut">
              <a:rPr lang="en-US" smtClean="0"/>
              <a:pPr/>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41ECC-9F5C-40FF-A250-5EFAE754EA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0E21A1-92EA-49D9-B77A-CDC12D7B11D7}" type="datetimeFigureOut">
              <a:rPr lang="en-US" smtClean="0"/>
              <a:pPr/>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41ECC-9F5C-40FF-A250-5EFAE754EA7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1CA404-57F5-45B8-9A20-D37C55014D2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0E21A1-92EA-49D9-B77A-CDC12D7B11D7}" type="datetimeFigureOut">
              <a:rPr lang="en-US" smtClean="0"/>
              <a:pPr/>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41ECC-9F5C-40FF-A250-5EFAE754EA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0E21A1-92EA-49D9-B77A-CDC12D7B11D7}" type="datetimeFigureOut">
              <a:rPr lang="en-US" smtClean="0"/>
              <a:pPr/>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41ECC-9F5C-40FF-A250-5EFAE754EA7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0E21A1-92EA-49D9-B77A-CDC12D7B11D7}" type="datetimeFigureOut">
              <a:rPr lang="en-US" smtClean="0"/>
              <a:pPr/>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241ECC-9F5C-40FF-A250-5EFAE754EA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0E21A1-92EA-49D9-B77A-CDC12D7B11D7}" type="datetimeFigureOut">
              <a:rPr lang="en-US" smtClean="0"/>
              <a:pPr/>
              <a:t>3/7/2016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241ECC-9F5C-40FF-A250-5EFAE754EA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0E21A1-92EA-49D9-B77A-CDC12D7B11D7}" type="datetimeFigureOut">
              <a:rPr lang="en-US" smtClean="0"/>
              <a:pPr/>
              <a:t>3/7/2016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241ECC-9F5C-40FF-A250-5EFAE754EA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E21A1-92EA-49D9-B77A-CDC12D7B11D7}" type="datetimeFigureOut">
              <a:rPr lang="en-US" smtClean="0"/>
              <a:pPr/>
              <a:t>3/7/2016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241ECC-9F5C-40FF-A250-5EFAE754EA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0E21A1-92EA-49D9-B77A-CDC12D7B11D7}" type="datetimeFigureOut">
              <a:rPr lang="en-US" smtClean="0"/>
              <a:pPr/>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241ECC-9F5C-40FF-A250-5EFAE754EA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0E21A1-92EA-49D9-B77A-CDC12D7B11D7}" type="datetimeFigureOut">
              <a:rPr lang="en-US" smtClean="0"/>
              <a:pPr/>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241ECC-9F5C-40FF-A250-5EFAE754EA7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E21A1-92EA-49D9-B77A-CDC12D7B11D7}" type="datetimeFigureOut">
              <a:rPr lang="en-US" smtClean="0"/>
              <a:pPr/>
              <a:t>3/7/2016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41ECC-9F5C-40FF-A250-5EFAE754EA7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northland.cc.mn.us/biology/biology1111/animations/passive3.sw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upload.wikimedia.org/wikipedia/commons/7/76/Osmotic_pressure_on_blood_cells_diagram.svg" TargetMode="External"/><Relationship Id="rId1" Type="http://schemas.openxmlformats.org/officeDocument/2006/relationships/slideLayout" Target="../slideLayouts/slideLayout2.xml"/><Relationship Id="rId4" Type="http://schemas.openxmlformats.org/officeDocument/2006/relationships/hyperlink" Target="http://www.coolschool.ca/lor/BI12/unit4/U04L06/rbc.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northland.cc.mn.us/biology/BIOLOGY1111/animations/active1.sw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www.stolaf.edu/people/giannini/flashanimat/cellstructures/phagocitosis.sw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youtube.com/watch?v=GOxouJUtEhE&amp;feature=player_embedded"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GOxouJUtEhE&amp;feature=player_embedde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www.tvdsb.on.ca/westmin/science/sbi3a1/Cells/Osmosis.htm" TargetMode="External"/><Relationship Id="rId5" Type="http://schemas.openxmlformats.org/officeDocument/2006/relationships/image" Target="../media/image24.jpeg"/><Relationship Id="rId4" Type="http://schemas.openxmlformats.org/officeDocument/2006/relationships/image" Target="../media/image23.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hyperlink" Target="http://www.tvdsb.on.ca/westmin/science/sbi3a1/Cells/Osmosis.htm" TargetMode="Externa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www.tvdsb.on.ca/westmin/science/sbi3a1/Cells/Osmosis.htm" TargetMode="Externa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stolaf.edu/people/giannini/movies/paramecium/para%20cont.m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programs.northlandcollege.edu/biology/Biology1111/animations/transport1.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a:xfrm>
            <a:off x="381000" y="457200"/>
            <a:ext cx="6019800" cy="1470025"/>
          </a:xfrm>
        </p:spPr>
        <p:txBody>
          <a:bodyPr/>
          <a:lstStyle/>
          <a:p>
            <a:pPr eaLnBrk="1" hangingPunct="1"/>
            <a:r>
              <a:rPr lang="en-US" sz="5400" b="1" smtClean="0">
                <a:solidFill>
                  <a:srgbClr val="FF0000"/>
                </a:solidFill>
                <a:latin typeface="Times New Roman" pitchFamily="18" charset="0"/>
                <a:cs typeface="Times New Roman" pitchFamily="18" charset="0"/>
              </a:rPr>
              <a:t>Cellular Transport</a:t>
            </a:r>
          </a:p>
        </p:txBody>
      </p:sp>
      <p:pic>
        <p:nvPicPr>
          <p:cNvPr id="2052" name="Picture 6" descr="membr1"/>
          <p:cNvPicPr>
            <a:picLocks noChangeAspect="1" noChangeArrowheads="1"/>
          </p:cNvPicPr>
          <p:nvPr/>
        </p:nvPicPr>
        <p:blipFill>
          <a:blip r:embed="rId3" cstate="print">
            <a:lum bright="-18000" contrast="36000"/>
          </a:blip>
          <a:srcRect/>
          <a:stretch>
            <a:fillRect/>
          </a:stretch>
        </p:blipFill>
        <p:spPr bwMode="auto">
          <a:xfrm>
            <a:off x="381000" y="2895600"/>
            <a:ext cx="8458200" cy="3481388"/>
          </a:xfrm>
          <a:prstGeom prst="rect">
            <a:avLst/>
          </a:prstGeom>
          <a:noFill/>
          <a:ln w="9525">
            <a:noFill/>
            <a:miter lim="800000"/>
            <a:headEnd/>
            <a:tailEnd/>
          </a:ln>
        </p:spPr>
      </p:pic>
      <p:pic>
        <p:nvPicPr>
          <p:cNvPr id="2053" name="Picture 8" descr="exocytosis 2"/>
          <p:cNvPicPr>
            <a:picLocks noChangeAspect="1" noChangeArrowheads="1" noCrop="1"/>
          </p:cNvPicPr>
          <p:nvPr/>
        </p:nvPicPr>
        <p:blipFill>
          <a:blip r:embed="rId4" cstate="print"/>
          <a:srcRect/>
          <a:stretch>
            <a:fillRect/>
          </a:stretch>
        </p:blipFill>
        <p:spPr bwMode="auto">
          <a:xfrm>
            <a:off x="6553200" y="304800"/>
            <a:ext cx="20574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biologycorner.com/resources/diffusion-animated.gif"/>
          <p:cNvPicPr>
            <a:picLocks noChangeAspect="1" noChangeArrowheads="1" noCrop="1"/>
          </p:cNvPicPr>
          <p:nvPr/>
        </p:nvPicPr>
        <p:blipFill>
          <a:blip r:embed="rId2" cstate="print"/>
          <a:srcRect/>
          <a:stretch>
            <a:fillRect/>
          </a:stretch>
        </p:blipFill>
        <p:spPr bwMode="auto">
          <a:xfrm>
            <a:off x="2743200" y="1447800"/>
            <a:ext cx="3962400" cy="3962400"/>
          </a:xfrm>
          <a:prstGeom prst="rect">
            <a:avLst/>
          </a:prstGeom>
          <a:noFill/>
        </p:spPr>
      </p:pic>
      <p:sp>
        <p:nvSpPr>
          <p:cNvPr id="5" name="Rectangle 4"/>
          <p:cNvSpPr/>
          <p:nvPr/>
        </p:nvSpPr>
        <p:spPr>
          <a:xfrm>
            <a:off x="3048000" y="381000"/>
            <a:ext cx="3328155"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Diffusion</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p:cNvSpPr/>
          <p:nvPr/>
        </p:nvSpPr>
        <p:spPr>
          <a:xfrm>
            <a:off x="533400" y="5562600"/>
            <a:ext cx="8126455"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HIGH to LOW concentration</a:t>
            </a: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http://www.stjohn.ac.th/Department/school/bio_pix/osmosis.gif"/>
          <p:cNvPicPr>
            <a:picLocks noChangeAspect="1" noChangeArrowheads="1"/>
          </p:cNvPicPr>
          <p:nvPr/>
        </p:nvPicPr>
        <p:blipFill>
          <a:blip r:embed="rId2" cstate="print"/>
          <a:srcRect/>
          <a:stretch>
            <a:fillRect/>
          </a:stretch>
        </p:blipFill>
        <p:spPr bwMode="auto">
          <a:xfrm>
            <a:off x="796393" y="2514600"/>
            <a:ext cx="6219345" cy="4343401"/>
          </a:xfrm>
          <a:prstGeom prst="rect">
            <a:avLst/>
          </a:prstGeom>
          <a:noFill/>
        </p:spPr>
      </p:pic>
      <p:sp>
        <p:nvSpPr>
          <p:cNvPr id="24579" name="Rectangle 3"/>
          <p:cNvSpPr>
            <a:spLocks noChangeArrowheads="1"/>
          </p:cNvSpPr>
          <p:nvPr/>
        </p:nvSpPr>
        <p:spPr bwMode="auto">
          <a:xfrm>
            <a:off x="228600" y="228600"/>
            <a:ext cx="8610600" cy="25237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Osmosis</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 is the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diffusion</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 of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water</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 through a selectively permeable membrane like the cell</a:t>
            </a:r>
            <a:r>
              <a:rPr kumimoji="0" lang="en-US" sz="2800" b="0" i="0" u="none" strike="noStrike" cap="none" normalizeH="0" dirty="0" smtClean="0">
                <a:ln>
                  <a:noFill/>
                </a:ln>
                <a:effectLst/>
                <a:latin typeface="Calibri" pitchFamily="34" charset="0"/>
                <a:ea typeface="Times New Roman" pitchFamily="18" charset="0"/>
                <a:cs typeface="Arial" pitchFamily="34" charset="0"/>
              </a:rPr>
              <a:t> </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membrane</a:t>
            </a:r>
            <a:endParaRPr kumimoji="0" lang="en-US" sz="2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effectLst/>
              <a:latin typeface="Calibri" pitchFamily="34" charset="0"/>
              <a:ea typeface="Times New Roman" pitchFamily="18" charset="0"/>
              <a:cs typeface="Arial" pitchFamily="34" charset="0"/>
            </a:endParaRPr>
          </a:p>
          <a:p>
            <a:pPr marL="228600" marR="0" lvl="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Water diffuses across a membrane from an area of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high concentration</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 to an area of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low concentration</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a:t>
            </a:r>
            <a:endParaRPr kumimoji="0" lang="en-US" sz="2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0"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0000"/>
                </a:solidFill>
                <a:effectLst/>
                <a:latin typeface="Calibri" pitchFamily="34" charset="0"/>
                <a:ea typeface="Times New Roman" pitchFamily="18" charset="0"/>
                <a:cs typeface="Arial" pitchFamily="34" charset="0"/>
              </a:rPr>
              <a:t>	</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581" name="Rectangle 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577" name="Text Box 1"/>
          <p:cNvSpPr txBox="1">
            <a:spLocks noChangeArrowheads="1"/>
          </p:cNvSpPr>
          <p:nvPr/>
        </p:nvSpPr>
        <p:spPr bwMode="auto">
          <a:xfrm>
            <a:off x="6172200" y="3962400"/>
            <a:ext cx="2743200" cy="16002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Semi-permeable membrane is permeable to water, but not to sugar</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animEffect transition="in" filter="fade">
                                      <p:cBhvr>
                                        <p:cTn id="7" dur="1000"/>
                                        <p:tgtEl>
                                          <p:spTgt spid="24579">
                                            <p:txEl>
                                              <p:pRg st="2" end="2"/>
                                            </p:txEl>
                                          </p:spTgt>
                                        </p:tgtEl>
                                      </p:cBhvr>
                                    </p:animEffect>
                                    <p:anim calcmode="lin" valueType="num">
                                      <p:cBhvr>
                                        <p:cTn id="8"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457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pcontent.answers.com/wikipedia/commons/thumb/c/cc/Scheme_simple_diffusion_in_cell_membrane-en.svg/626px-Scheme_simple_diffusion_in_cell_membrane-en.svg.png"/>
          <p:cNvPicPr>
            <a:picLocks noChangeAspect="1" noChangeArrowheads="1"/>
          </p:cNvPicPr>
          <p:nvPr/>
        </p:nvPicPr>
        <p:blipFill>
          <a:blip r:embed="rId2" cstate="print"/>
          <a:srcRect/>
          <a:stretch>
            <a:fillRect/>
          </a:stretch>
        </p:blipFill>
        <p:spPr bwMode="auto">
          <a:xfrm>
            <a:off x="685800" y="1066800"/>
            <a:ext cx="7890424" cy="5029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685801" y="381000"/>
            <a:ext cx="8071098" cy="58254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0" name="Rectangle 100"/>
          <p:cNvSpPr>
            <a:spLocks noChangeArrowheads="1"/>
          </p:cNvSpPr>
          <p:nvPr/>
        </p:nvSpPr>
        <p:spPr bwMode="auto">
          <a:xfrm>
            <a:off x="228600" y="120134"/>
            <a:ext cx="8686800"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buFontTx/>
              <a:buChar char="•"/>
              <a:tabLst/>
            </a:pP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Facilitated Diffusion</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 is the movement of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larger molecules</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 like glucose through the cell membrane – larger molecules must be “helped”</a:t>
            </a:r>
          </a:p>
          <a:p>
            <a:pPr marL="228600" marR="0" lvl="0" indent="-228600" algn="l" defTabSz="914400" rtl="0" eaLnBrk="1" fontAlgn="base" latinLnBrk="0" hangingPunct="1">
              <a:lnSpc>
                <a:spcPct val="100000"/>
              </a:lnSpc>
              <a:spcBef>
                <a:spcPct val="0"/>
              </a:spcBef>
              <a:spcAft>
                <a:spcPct val="0"/>
              </a:spcAft>
              <a:buClrTx/>
              <a:buSzTx/>
              <a:buFontTx/>
              <a:buChar char="•"/>
              <a:tabLst/>
            </a:pPr>
            <a:endParaRPr kumimoji="0" lang="en-US" sz="1200" b="0" i="0" u="none" strike="noStrike" cap="none" normalizeH="0" baseline="0" dirty="0" smtClean="0">
              <a:ln>
                <a:noFill/>
              </a:ln>
              <a:effectLst/>
              <a:latin typeface="Arial" pitchFamily="34" charset="0"/>
              <a:cs typeface="Arial" pitchFamily="34" charset="0"/>
            </a:endParaRPr>
          </a:p>
          <a:p>
            <a:pPr marL="228600" marR="0" lvl="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Proteins in the cell membrane form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channels</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 for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large molecules</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 to pass through </a:t>
            </a:r>
          </a:p>
          <a:p>
            <a:pPr marL="228600" marR="0" lvl="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effectLst/>
              <a:latin typeface="Arial" pitchFamily="34" charset="0"/>
              <a:cs typeface="Arial" pitchFamily="34" charset="0"/>
            </a:endParaRPr>
          </a:p>
          <a:p>
            <a:pPr marL="228600" marR="0" lvl="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Proteins that form channels (pores) are called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protein channels</a:t>
            </a:r>
            <a:endParaRPr kumimoji="0" lang="en-US" sz="2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5601" name="Group 1"/>
          <p:cNvGrpSpPr>
            <a:grpSpLocks/>
          </p:cNvGrpSpPr>
          <p:nvPr/>
        </p:nvGrpSpPr>
        <p:grpSpPr bwMode="auto">
          <a:xfrm>
            <a:off x="1524000" y="4191000"/>
            <a:ext cx="6705600" cy="2447925"/>
            <a:chOff x="2600" y="9012"/>
            <a:chExt cx="7540" cy="2418"/>
          </a:xfrm>
        </p:grpSpPr>
        <p:sp>
          <p:nvSpPr>
            <p:cNvPr id="25699" name="Text Box 99"/>
            <p:cNvSpPr txBox="1">
              <a:spLocks noChangeArrowheads="1"/>
            </p:cNvSpPr>
            <p:nvPr/>
          </p:nvSpPr>
          <p:spPr bwMode="auto">
            <a:xfrm>
              <a:off x="2600" y="9159"/>
              <a:ext cx="2232" cy="8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outside of cell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5698" name="Text Box 98"/>
            <p:cNvSpPr txBox="1">
              <a:spLocks noChangeArrowheads="1"/>
            </p:cNvSpPr>
            <p:nvPr/>
          </p:nvSpPr>
          <p:spPr bwMode="auto">
            <a:xfrm>
              <a:off x="2647" y="10601"/>
              <a:ext cx="2644" cy="8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inside of cell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5602" name="Group 2"/>
            <p:cNvGrpSpPr>
              <a:grpSpLocks/>
            </p:cNvGrpSpPr>
            <p:nvPr/>
          </p:nvGrpSpPr>
          <p:grpSpPr bwMode="auto">
            <a:xfrm>
              <a:off x="3614" y="9012"/>
              <a:ext cx="6526" cy="1871"/>
              <a:chOff x="2735" y="5829"/>
              <a:chExt cx="8200" cy="2704"/>
            </a:xfrm>
          </p:grpSpPr>
          <p:sp>
            <p:nvSpPr>
              <p:cNvPr id="25697" name="Text Box 97"/>
              <p:cNvSpPr txBox="1">
                <a:spLocks noChangeArrowheads="1"/>
              </p:cNvSpPr>
              <p:nvPr/>
            </p:nvSpPr>
            <p:spPr bwMode="auto">
              <a:xfrm>
                <a:off x="7886" y="5829"/>
                <a:ext cx="3049" cy="7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Glucose molecules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5603" name="Group 3"/>
              <p:cNvGrpSpPr>
                <a:grpSpLocks/>
              </p:cNvGrpSpPr>
              <p:nvPr/>
            </p:nvGrpSpPr>
            <p:grpSpPr bwMode="auto">
              <a:xfrm>
                <a:off x="2735" y="5829"/>
                <a:ext cx="5189" cy="2704"/>
                <a:chOff x="2735" y="5829"/>
                <a:chExt cx="5189" cy="2704"/>
              </a:xfrm>
            </p:grpSpPr>
            <p:grpSp>
              <p:nvGrpSpPr>
                <p:cNvPr id="25613" name="Group 13"/>
                <p:cNvGrpSpPr>
                  <a:grpSpLocks/>
                </p:cNvGrpSpPr>
                <p:nvPr/>
              </p:nvGrpSpPr>
              <p:grpSpPr bwMode="auto">
                <a:xfrm>
                  <a:off x="2735" y="6737"/>
                  <a:ext cx="4985" cy="1051"/>
                  <a:chOff x="1815" y="1649"/>
                  <a:chExt cx="4984" cy="1051"/>
                </a:xfrm>
              </p:grpSpPr>
              <p:grpSp>
                <p:nvGrpSpPr>
                  <p:cNvPr id="25670" name="Group 70"/>
                  <p:cNvGrpSpPr>
                    <a:grpSpLocks/>
                  </p:cNvGrpSpPr>
                  <p:nvPr/>
                </p:nvGrpSpPr>
                <p:grpSpPr bwMode="auto">
                  <a:xfrm>
                    <a:off x="1815" y="1649"/>
                    <a:ext cx="1054" cy="1047"/>
                    <a:chOff x="1815" y="1649"/>
                    <a:chExt cx="1054" cy="1047"/>
                  </a:xfrm>
                </p:grpSpPr>
                <p:grpSp>
                  <p:nvGrpSpPr>
                    <p:cNvPr id="25684" name="Group 84"/>
                    <p:cNvGrpSpPr>
                      <a:grpSpLocks/>
                    </p:cNvGrpSpPr>
                    <p:nvPr/>
                  </p:nvGrpSpPr>
                  <p:grpSpPr bwMode="auto">
                    <a:xfrm rot="10800000">
                      <a:off x="1820" y="2244"/>
                      <a:ext cx="1049" cy="452"/>
                      <a:chOff x="1815" y="1485"/>
                      <a:chExt cx="1350" cy="660"/>
                    </a:xfrm>
                  </p:grpSpPr>
                  <p:grpSp>
                    <p:nvGrpSpPr>
                      <p:cNvPr id="25693" name="Group 93"/>
                      <p:cNvGrpSpPr>
                        <a:grpSpLocks/>
                      </p:cNvGrpSpPr>
                      <p:nvPr/>
                    </p:nvGrpSpPr>
                    <p:grpSpPr bwMode="auto">
                      <a:xfrm>
                        <a:off x="1815" y="1485"/>
                        <a:ext cx="450" cy="660"/>
                        <a:chOff x="1815" y="1485"/>
                        <a:chExt cx="450" cy="660"/>
                      </a:xfrm>
                    </p:grpSpPr>
                    <p:sp>
                      <p:nvSpPr>
                        <p:cNvPr id="25696" name="Oval 96"/>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95" name="AutoShape 95"/>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94" name="AutoShape 94"/>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689" name="Group 89"/>
                      <p:cNvGrpSpPr>
                        <a:grpSpLocks/>
                      </p:cNvGrpSpPr>
                      <p:nvPr/>
                    </p:nvGrpSpPr>
                    <p:grpSpPr bwMode="auto">
                      <a:xfrm>
                        <a:off x="2265" y="1485"/>
                        <a:ext cx="450" cy="660"/>
                        <a:chOff x="1815" y="1485"/>
                        <a:chExt cx="450" cy="660"/>
                      </a:xfrm>
                    </p:grpSpPr>
                    <p:sp>
                      <p:nvSpPr>
                        <p:cNvPr id="25692" name="Oval 92"/>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91" name="AutoShape 91"/>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90" name="AutoShape 90"/>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685" name="Group 85"/>
                      <p:cNvGrpSpPr>
                        <a:grpSpLocks/>
                      </p:cNvGrpSpPr>
                      <p:nvPr/>
                    </p:nvGrpSpPr>
                    <p:grpSpPr bwMode="auto">
                      <a:xfrm>
                        <a:off x="2715" y="1485"/>
                        <a:ext cx="450" cy="660"/>
                        <a:chOff x="1815" y="1485"/>
                        <a:chExt cx="450" cy="660"/>
                      </a:xfrm>
                    </p:grpSpPr>
                    <p:sp>
                      <p:nvSpPr>
                        <p:cNvPr id="25688" name="Oval 88"/>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87" name="AutoShape 87"/>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86" name="AutoShape 86"/>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5671" name="Group 71"/>
                    <p:cNvGrpSpPr>
                      <a:grpSpLocks/>
                    </p:cNvGrpSpPr>
                    <p:nvPr/>
                  </p:nvGrpSpPr>
                  <p:grpSpPr bwMode="auto">
                    <a:xfrm>
                      <a:off x="1815" y="1649"/>
                      <a:ext cx="1049" cy="452"/>
                      <a:chOff x="1815" y="1485"/>
                      <a:chExt cx="1350" cy="660"/>
                    </a:xfrm>
                  </p:grpSpPr>
                  <p:grpSp>
                    <p:nvGrpSpPr>
                      <p:cNvPr id="25680" name="Group 80"/>
                      <p:cNvGrpSpPr>
                        <a:grpSpLocks/>
                      </p:cNvGrpSpPr>
                      <p:nvPr/>
                    </p:nvGrpSpPr>
                    <p:grpSpPr bwMode="auto">
                      <a:xfrm>
                        <a:off x="1815" y="1485"/>
                        <a:ext cx="450" cy="660"/>
                        <a:chOff x="1815" y="1485"/>
                        <a:chExt cx="450" cy="660"/>
                      </a:xfrm>
                    </p:grpSpPr>
                    <p:sp>
                      <p:nvSpPr>
                        <p:cNvPr id="25683" name="Oval 83"/>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82" name="AutoShape 82"/>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81" name="AutoShape 81"/>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676" name="Group 76"/>
                      <p:cNvGrpSpPr>
                        <a:grpSpLocks/>
                      </p:cNvGrpSpPr>
                      <p:nvPr/>
                    </p:nvGrpSpPr>
                    <p:grpSpPr bwMode="auto">
                      <a:xfrm>
                        <a:off x="2265" y="1485"/>
                        <a:ext cx="450" cy="660"/>
                        <a:chOff x="1815" y="1485"/>
                        <a:chExt cx="450" cy="660"/>
                      </a:xfrm>
                    </p:grpSpPr>
                    <p:sp>
                      <p:nvSpPr>
                        <p:cNvPr id="25679" name="Oval 79"/>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78" name="AutoShape 78"/>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77" name="AutoShape 77"/>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672" name="Group 72"/>
                      <p:cNvGrpSpPr>
                        <a:grpSpLocks/>
                      </p:cNvGrpSpPr>
                      <p:nvPr/>
                    </p:nvGrpSpPr>
                    <p:grpSpPr bwMode="auto">
                      <a:xfrm>
                        <a:off x="2715" y="1485"/>
                        <a:ext cx="450" cy="660"/>
                        <a:chOff x="1815" y="1485"/>
                        <a:chExt cx="450" cy="660"/>
                      </a:xfrm>
                    </p:grpSpPr>
                    <p:sp>
                      <p:nvSpPr>
                        <p:cNvPr id="25675" name="Oval 75"/>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74" name="AutoShape 74"/>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73" name="AutoShape 73"/>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25643" name="Group 43"/>
                  <p:cNvGrpSpPr>
                    <a:grpSpLocks/>
                  </p:cNvGrpSpPr>
                  <p:nvPr/>
                </p:nvGrpSpPr>
                <p:grpSpPr bwMode="auto">
                  <a:xfrm>
                    <a:off x="3895" y="1649"/>
                    <a:ext cx="1054" cy="1047"/>
                    <a:chOff x="1815" y="1649"/>
                    <a:chExt cx="1054" cy="1047"/>
                  </a:xfrm>
                </p:grpSpPr>
                <p:grpSp>
                  <p:nvGrpSpPr>
                    <p:cNvPr id="25657" name="Group 57"/>
                    <p:cNvGrpSpPr>
                      <a:grpSpLocks/>
                    </p:cNvGrpSpPr>
                    <p:nvPr/>
                  </p:nvGrpSpPr>
                  <p:grpSpPr bwMode="auto">
                    <a:xfrm rot="10800000">
                      <a:off x="1820" y="2244"/>
                      <a:ext cx="1049" cy="452"/>
                      <a:chOff x="1815" y="1485"/>
                      <a:chExt cx="1350" cy="660"/>
                    </a:xfrm>
                  </p:grpSpPr>
                  <p:grpSp>
                    <p:nvGrpSpPr>
                      <p:cNvPr id="25666" name="Group 66"/>
                      <p:cNvGrpSpPr>
                        <a:grpSpLocks/>
                      </p:cNvGrpSpPr>
                      <p:nvPr/>
                    </p:nvGrpSpPr>
                    <p:grpSpPr bwMode="auto">
                      <a:xfrm>
                        <a:off x="1815" y="1485"/>
                        <a:ext cx="450" cy="660"/>
                        <a:chOff x="1815" y="1485"/>
                        <a:chExt cx="450" cy="660"/>
                      </a:xfrm>
                    </p:grpSpPr>
                    <p:sp>
                      <p:nvSpPr>
                        <p:cNvPr id="25669" name="Oval 69"/>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68" name="AutoShape 68"/>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67" name="AutoShape 67"/>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662" name="Group 62"/>
                      <p:cNvGrpSpPr>
                        <a:grpSpLocks/>
                      </p:cNvGrpSpPr>
                      <p:nvPr/>
                    </p:nvGrpSpPr>
                    <p:grpSpPr bwMode="auto">
                      <a:xfrm>
                        <a:off x="2265" y="1485"/>
                        <a:ext cx="450" cy="660"/>
                        <a:chOff x="1815" y="1485"/>
                        <a:chExt cx="450" cy="660"/>
                      </a:xfrm>
                    </p:grpSpPr>
                    <p:sp>
                      <p:nvSpPr>
                        <p:cNvPr id="25665" name="Oval 65"/>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64" name="AutoShape 64"/>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63" name="AutoShape 63"/>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658" name="Group 58"/>
                      <p:cNvGrpSpPr>
                        <a:grpSpLocks/>
                      </p:cNvGrpSpPr>
                      <p:nvPr/>
                    </p:nvGrpSpPr>
                    <p:grpSpPr bwMode="auto">
                      <a:xfrm>
                        <a:off x="2715" y="1485"/>
                        <a:ext cx="450" cy="660"/>
                        <a:chOff x="1815" y="1485"/>
                        <a:chExt cx="450" cy="660"/>
                      </a:xfrm>
                    </p:grpSpPr>
                    <p:sp>
                      <p:nvSpPr>
                        <p:cNvPr id="25661" name="Oval 61"/>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60" name="AutoShape 60"/>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59" name="AutoShape 59"/>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5644" name="Group 44"/>
                    <p:cNvGrpSpPr>
                      <a:grpSpLocks/>
                    </p:cNvGrpSpPr>
                    <p:nvPr/>
                  </p:nvGrpSpPr>
                  <p:grpSpPr bwMode="auto">
                    <a:xfrm>
                      <a:off x="1815" y="1649"/>
                      <a:ext cx="1049" cy="452"/>
                      <a:chOff x="1815" y="1485"/>
                      <a:chExt cx="1350" cy="660"/>
                    </a:xfrm>
                  </p:grpSpPr>
                  <p:grpSp>
                    <p:nvGrpSpPr>
                      <p:cNvPr id="25653" name="Group 53"/>
                      <p:cNvGrpSpPr>
                        <a:grpSpLocks/>
                      </p:cNvGrpSpPr>
                      <p:nvPr/>
                    </p:nvGrpSpPr>
                    <p:grpSpPr bwMode="auto">
                      <a:xfrm>
                        <a:off x="1815" y="1485"/>
                        <a:ext cx="450" cy="660"/>
                        <a:chOff x="1815" y="1485"/>
                        <a:chExt cx="450" cy="660"/>
                      </a:xfrm>
                    </p:grpSpPr>
                    <p:sp>
                      <p:nvSpPr>
                        <p:cNvPr id="25656" name="Oval 56"/>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55" name="AutoShape 55"/>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54" name="AutoShape 54"/>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649" name="Group 49"/>
                      <p:cNvGrpSpPr>
                        <a:grpSpLocks/>
                      </p:cNvGrpSpPr>
                      <p:nvPr/>
                    </p:nvGrpSpPr>
                    <p:grpSpPr bwMode="auto">
                      <a:xfrm>
                        <a:off x="2265" y="1485"/>
                        <a:ext cx="450" cy="660"/>
                        <a:chOff x="1815" y="1485"/>
                        <a:chExt cx="450" cy="660"/>
                      </a:xfrm>
                    </p:grpSpPr>
                    <p:sp>
                      <p:nvSpPr>
                        <p:cNvPr id="25652" name="Oval 52"/>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51" name="AutoShape 51"/>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50" name="AutoShape 50"/>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645" name="Group 45"/>
                      <p:cNvGrpSpPr>
                        <a:grpSpLocks/>
                      </p:cNvGrpSpPr>
                      <p:nvPr/>
                    </p:nvGrpSpPr>
                    <p:grpSpPr bwMode="auto">
                      <a:xfrm>
                        <a:off x="2715" y="1485"/>
                        <a:ext cx="450" cy="660"/>
                        <a:chOff x="1815" y="1485"/>
                        <a:chExt cx="450" cy="660"/>
                      </a:xfrm>
                    </p:grpSpPr>
                    <p:sp>
                      <p:nvSpPr>
                        <p:cNvPr id="25648" name="Oval 48"/>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47" name="AutoShape 47"/>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46" name="AutoShape 46"/>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25616" name="Group 16"/>
                  <p:cNvGrpSpPr>
                    <a:grpSpLocks/>
                  </p:cNvGrpSpPr>
                  <p:nvPr/>
                </p:nvGrpSpPr>
                <p:grpSpPr bwMode="auto">
                  <a:xfrm>
                    <a:off x="5745" y="1653"/>
                    <a:ext cx="1054" cy="1047"/>
                    <a:chOff x="1815" y="1649"/>
                    <a:chExt cx="1054" cy="1047"/>
                  </a:xfrm>
                </p:grpSpPr>
                <p:grpSp>
                  <p:nvGrpSpPr>
                    <p:cNvPr id="25630" name="Group 30"/>
                    <p:cNvGrpSpPr>
                      <a:grpSpLocks/>
                    </p:cNvGrpSpPr>
                    <p:nvPr/>
                  </p:nvGrpSpPr>
                  <p:grpSpPr bwMode="auto">
                    <a:xfrm rot="10800000">
                      <a:off x="1820" y="2244"/>
                      <a:ext cx="1049" cy="452"/>
                      <a:chOff x="1815" y="1485"/>
                      <a:chExt cx="1350" cy="660"/>
                    </a:xfrm>
                  </p:grpSpPr>
                  <p:grpSp>
                    <p:nvGrpSpPr>
                      <p:cNvPr id="25639" name="Group 39"/>
                      <p:cNvGrpSpPr>
                        <a:grpSpLocks/>
                      </p:cNvGrpSpPr>
                      <p:nvPr/>
                    </p:nvGrpSpPr>
                    <p:grpSpPr bwMode="auto">
                      <a:xfrm>
                        <a:off x="1815" y="1485"/>
                        <a:ext cx="450" cy="660"/>
                        <a:chOff x="1815" y="1485"/>
                        <a:chExt cx="450" cy="660"/>
                      </a:xfrm>
                    </p:grpSpPr>
                    <p:sp>
                      <p:nvSpPr>
                        <p:cNvPr id="25642" name="Oval 42"/>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41" name="AutoShape 41"/>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40" name="AutoShape 40"/>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635" name="Group 35"/>
                      <p:cNvGrpSpPr>
                        <a:grpSpLocks/>
                      </p:cNvGrpSpPr>
                      <p:nvPr/>
                    </p:nvGrpSpPr>
                    <p:grpSpPr bwMode="auto">
                      <a:xfrm>
                        <a:off x="2265" y="1485"/>
                        <a:ext cx="450" cy="660"/>
                        <a:chOff x="1815" y="1485"/>
                        <a:chExt cx="450" cy="660"/>
                      </a:xfrm>
                    </p:grpSpPr>
                    <p:sp>
                      <p:nvSpPr>
                        <p:cNvPr id="25638" name="Oval 38"/>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37" name="AutoShape 37"/>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36" name="AutoShape 36"/>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631" name="Group 31"/>
                      <p:cNvGrpSpPr>
                        <a:grpSpLocks/>
                      </p:cNvGrpSpPr>
                      <p:nvPr/>
                    </p:nvGrpSpPr>
                    <p:grpSpPr bwMode="auto">
                      <a:xfrm>
                        <a:off x="2715" y="1485"/>
                        <a:ext cx="450" cy="660"/>
                        <a:chOff x="1815" y="1485"/>
                        <a:chExt cx="450" cy="660"/>
                      </a:xfrm>
                    </p:grpSpPr>
                    <p:sp>
                      <p:nvSpPr>
                        <p:cNvPr id="25634" name="Oval 34"/>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33" name="AutoShape 33"/>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32" name="AutoShape 32"/>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5617" name="Group 17"/>
                    <p:cNvGrpSpPr>
                      <a:grpSpLocks/>
                    </p:cNvGrpSpPr>
                    <p:nvPr/>
                  </p:nvGrpSpPr>
                  <p:grpSpPr bwMode="auto">
                    <a:xfrm>
                      <a:off x="1815" y="1649"/>
                      <a:ext cx="1049" cy="452"/>
                      <a:chOff x="1815" y="1485"/>
                      <a:chExt cx="1350" cy="660"/>
                    </a:xfrm>
                  </p:grpSpPr>
                  <p:grpSp>
                    <p:nvGrpSpPr>
                      <p:cNvPr id="25626" name="Group 26"/>
                      <p:cNvGrpSpPr>
                        <a:grpSpLocks/>
                      </p:cNvGrpSpPr>
                      <p:nvPr/>
                    </p:nvGrpSpPr>
                    <p:grpSpPr bwMode="auto">
                      <a:xfrm>
                        <a:off x="1815" y="1485"/>
                        <a:ext cx="450" cy="660"/>
                        <a:chOff x="1815" y="1485"/>
                        <a:chExt cx="450" cy="660"/>
                      </a:xfrm>
                    </p:grpSpPr>
                    <p:sp>
                      <p:nvSpPr>
                        <p:cNvPr id="25629" name="Oval 29"/>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28" name="AutoShape 28"/>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27" name="AutoShape 27"/>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622" name="Group 22"/>
                      <p:cNvGrpSpPr>
                        <a:grpSpLocks/>
                      </p:cNvGrpSpPr>
                      <p:nvPr/>
                    </p:nvGrpSpPr>
                    <p:grpSpPr bwMode="auto">
                      <a:xfrm>
                        <a:off x="2265" y="1485"/>
                        <a:ext cx="450" cy="660"/>
                        <a:chOff x="1815" y="1485"/>
                        <a:chExt cx="450" cy="660"/>
                      </a:xfrm>
                    </p:grpSpPr>
                    <p:sp>
                      <p:nvSpPr>
                        <p:cNvPr id="25625" name="Oval 25"/>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24" name="AutoShape 24"/>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23" name="AutoShape 23"/>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618" name="Group 18"/>
                      <p:cNvGrpSpPr>
                        <a:grpSpLocks/>
                      </p:cNvGrpSpPr>
                      <p:nvPr/>
                    </p:nvGrpSpPr>
                    <p:grpSpPr bwMode="auto">
                      <a:xfrm>
                        <a:off x="2715" y="1485"/>
                        <a:ext cx="450" cy="660"/>
                        <a:chOff x="1815" y="1485"/>
                        <a:chExt cx="450" cy="660"/>
                      </a:xfrm>
                    </p:grpSpPr>
                    <p:sp>
                      <p:nvSpPr>
                        <p:cNvPr id="25621" name="Oval 21"/>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20" name="AutoShape 20"/>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19" name="AutoShape 19"/>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sp>
                <p:nvSpPr>
                  <p:cNvPr id="25615" name="AutoShape 15"/>
                  <p:cNvSpPr>
                    <a:spLocks noChangeArrowheads="1"/>
                  </p:cNvSpPr>
                  <p:nvPr/>
                </p:nvSpPr>
                <p:spPr bwMode="auto">
                  <a:xfrm>
                    <a:off x="3060" y="1649"/>
                    <a:ext cx="700" cy="1051"/>
                  </a:xfrm>
                  <a:prstGeom prst="bracketPair">
                    <a:avLst>
                      <a:gd name="adj" fmla="val 16667"/>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14" name="Oval 14"/>
                  <p:cNvSpPr>
                    <a:spLocks noChangeArrowheads="1"/>
                  </p:cNvSpPr>
                  <p:nvPr/>
                </p:nvSpPr>
                <p:spPr bwMode="auto">
                  <a:xfrm>
                    <a:off x="5040" y="1653"/>
                    <a:ext cx="675" cy="1047"/>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5612" name="AutoShape 12"/>
                <p:cNvSpPr>
                  <a:spLocks noChangeShapeType="1"/>
                </p:cNvSpPr>
                <p:nvPr/>
              </p:nvSpPr>
              <p:spPr bwMode="auto">
                <a:xfrm>
                  <a:off x="6903" y="6042"/>
                  <a:ext cx="1021" cy="1"/>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11" name="AutoShape 11"/>
                <p:cNvSpPr>
                  <a:spLocks noChangeShapeType="1"/>
                </p:cNvSpPr>
                <p:nvPr/>
              </p:nvSpPr>
              <p:spPr bwMode="auto">
                <a:xfrm>
                  <a:off x="4327" y="6569"/>
                  <a:ext cx="0" cy="1380"/>
                </a:xfrm>
                <a:prstGeom prst="straightConnector1">
                  <a:avLst/>
                </a:prstGeom>
                <a:ln w="76200">
                  <a:solidFill>
                    <a:srgbClr val="C00000"/>
                  </a:solidFill>
                  <a:headEnd/>
                  <a:tailEnd type="triangle" w="med" len="me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grpSp>
              <p:nvGrpSpPr>
                <p:cNvPr id="25604" name="Group 4"/>
                <p:cNvGrpSpPr>
                  <a:grpSpLocks/>
                </p:cNvGrpSpPr>
                <p:nvPr/>
              </p:nvGrpSpPr>
              <p:grpSpPr bwMode="auto">
                <a:xfrm>
                  <a:off x="4186" y="5829"/>
                  <a:ext cx="2511" cy="2704"/>
                  <a:chOff x="4186" y="5829"/>
                  <a:chExt cx="2511" cy="2704"/>
                </a:xfrm>
              </p:grpSpPr>
              <p:sp>
                <p:nvSpPr>
                  <p:cNvPr id="25610" name="Oval 10"/>
                  <p:cNvSpPr>
                    <a:spLocks noChangeArrowheads="1"/>
                  </p:cNvSpPr>
                  <p:nvPr/>
                </p:nvSpPr>
                <p:spPr bwMode="auto">
                  <a:xfrm>
                    <a:off x="4186" y="5829"/>
                    <a:ext cx="390" cy="408"/>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5609" name="Oval 9"/>
                  <p:cNvSpPr>
                    <a:spLocks noChangeArrowheads="1"/>
                  </p:cNvSpPr>
                  <p:nvPr/>
                </p:nvSpPr>
                <p:spPr bwMode="auto">
                  <a:xfrm>
                    <a:off x="4880" y="5829"/>
                    <a:ext cx="390" cy="408"/>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5608" name="Oval 8"/>
                  <p:cNvSpPr>
                    <a:spLocks noChangeArrowheads="1"/>
                  </p:cNvSpPr>
                  <p:nvPr/>
                </p:nvSpPr>
                <p:spPr bwMode="auto">
                  <a:xfrm>
                    <a:off x="5571" y="6161"/>
                    <a:ext cx="390" cy="408"/>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5607" name="Oval 7"/>
                  <p:cNvSpPr>
                    <a:spLocks noChangeArrowheads="1"/>
                  </p:cNvSpPr>
                  <p:nvPr/>
                </p:nvSpPr>
                <p:spPr bwMode="auto">
                  <a:xfrm>
                    <a:off x="6307" y="5829"/>
                    <a:ext cx="390" cy="408"/>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5606" name="Oval 6"/>
                  <p:cNvSpPr>
                    <a:spLocks noChangeArrowheads="1"/>
                  </p:cNvSpPr>
                  <p:nvPr/>
                </p:nvSpPr>
                <p:spPr bwMode="auto">
                  <a:xfrm>
                    <a:off x="5410" y="8125"/>
                    <a:ext cx="390" cy="408"/>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5605" name="Oval 5"/>
                  <p:cNvSpPr>
                    <a:spLocks noChangeArrowheads="1"/>
                  </p:cNvSpPr>
                  <p:nvPr/>
                </p:nvSpPr>
                <p:spPr bwMode="auto">
                  <a:xfrm>
                    <a:off x="4576" y="8042"/>
                    <a:ext cx="390" cy="408"/>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grpSp>
          </p:grpSp>
        </p:grpSp>
      </p:grpSp>
      <p:sp>
        <p:nvSpPr>
          <p:cNvPr id="25704" name="Rectangle 10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
            </a:r>
            <a:br>
              <a:rPr kumimoji="0" lang="en-US" sz="11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5700">
                                            <p:txEl>
                                              <p:pRg st="2" end="2"/>
                                            </p:txEl>
                                          </p:spTgt>
                                        </p:tgtEl>
                                        <p:attrNameLst>
                                          <p:attrName>style.visibility</p:attrName>
                                        </p:attrNameLst>
                                      </p:cBhvr>
                                      <p:to>
                                        <p:strVal val="visible"/>
                                      </p:to>
                                    </p:set>
                                    <p:animEffect transition="in" filter="fade">
                                      <p:cBhvr>
                                        <p:cTn id="7" dur="1000"/>
                                        <p:tgtEl>
                                          <p:spTgt spid="25700">
                                            <p:txEl>
                                              <p:pRg st="2" end="2"/>
                                            </p:txEl>
                                          </p:spTgt>
                                        </p:tgtEl>
                                      </p:cBhvr>
                                    </p:animEffect>
                                    <p:anim calcmode="lin" valueType="num">
                                      <p:cBhvr>
                                        <p:cTn id="8" dur="1000" fill="hold"/>
                                        <p:tgtEl>
                                          <p:spTgt spid="25700">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570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5700">
                                            <p:txEl>
                                              <p:pRg st="4" end="4"/>
                                            </p:txEl>
                                          </p:spTgt>
                                        </p:tgtEl>
                                        <p:attrNameLst>
                                          <p:attrName>style.visibility</p:attrName>
                                        </p:attrNameLst>
                                      </p:cBhvr>
                                      <p:to>
                                        <p:strVal val="visible"/>
                                      </p:to>
                                    </p:set>
                                    <p:animEffect transition="in" filter="fade">
                                      <p:cBhvr>
                                        <p:cTn id="14" dur="1000"/>
                                        <p:tgtEl>
                                          <p:spTgt spid="25700">
                                            <p:txEl>
                                              <p:pRg st="4" end="4"/>
                                            </p:txEl>
                                          </p:spTgt>
                                        </p:tgtEl>
                                      </p:cBhvr>
                                    </p:animEffect>
                                    <p:anim calcmode="lin" valueType="num">
                                      <p:cBhvr>
                                        <p:cTn id="15" dur="1000" fill="hold"/>
                                        <p:tgtEl>
                                          <p:spTgt spid="25700">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570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114800" y="5943600"/>
            <a:ext cx="838200" cy="842665"/>
            <a:chOff x="4114800" y="5943600"/>
            <a:chExt cx="838200" cy="842665"/>
          </a:xfrm>
        </p:grpSpPr>
        <p:sp>
          <p:nvSpPr>
            <p:cNvPr id="3" name="TextBox 2"/>
            <p:cNvSpPr txBox="1"/>
            <p:nvPr/>
          </p:nvSpPr>
          <p:spPr>
            <a:xfrm>
              <a:off x="4114800" y="6324600"/>
              <a:ext cx="838200" cy="461665"/>
            </a:xfrm>
            <a:prstGeom prst="rect">
              <a:avLst/>
            </a:prstGeom>
            <a:noFill/>
          </p:spPr>
          <p:txBody>
            <a:bodyPr wrap="square" rtlCol="0">
              <a:spAutoFit/>
            </a:bodyPr>
            <a:lstStyle/>
            <a:p>
              <a:r>
                <a:rPr lang="en-US" sz="2400" dirty="0" smtClean="0"/>
                <a:t>Click </a:t>
              </a:r>
              <a:endParaRPr lang="en-US" sz="2400" dirty="0"/>
            </a:p>
          </p:txBody>
        </p:sp>
        <p:cxnSp>
          <p:nvCxnSpPr>
            <p:cNvPr id="4" name="Straight Arrow Connector 3"/>
            <p:cNvCxnSpPr/>
            <p:nvPr/>
          </p:nvCxnSpPr>
          <p:spPr>
            <a:xfrm rot="16200000" flipV="1">
              <a:off x="4305300" y="6134100"/>
              <a:ext cx="381002" cy="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6" name="Picture 2" descr="File:Scheme facilitated diffusion in cell membrane-en.svg">
            <a:hlinkClick r:id="rId2"/>
          </p:cNvPr>
          <p:cNvPicPr>
            <a:picLocks noChangeAspect="1" noChangeArrowheads="1"/>
          </p:cNvPicPr>
          <p:nvPr/>
        </p:nvPicPr>
        <p:blipFill>
          <a:blip r:embed="rId3" cstate="print"/>
          <a:srcRect/>
          <a:stretch>
            <a:fillRect/>
          </a:stretch>
        </p:blipFill>
        <p:spPr bwMode="auto">
          <a:xfrm>
            <a:off x="381000" y="1371600"/>
            <a:ext cx="8366397" cy="36576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04800" y="228600"/>
            <a:ext cx="8686800" cy="63248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700" b="1" i="0" u="sng" strike="noStrike" cap="none" normalizeH="0" baseline="0" dirty="0" smtClean="0">
                <a:ln>
                  <a:noFill/>
                </a:ln>
                <a:solidFill>
                  <a:srgbClr val="C00000"/>
                </a:solidFill>
                <a:effectLst/>
                <a:latin typeface="Calibri" pitchFamily="34" charset="0"/>
                <a:ea typeface="Times New Roman" pitchFamily="18" charset="0"/>
                <a:cs typeface="Arial" pitchFamily="34" charset="0"/>
              </a:rPr>
              <a:t>Hyper</a:t>
            </a:r>
            <a:r>
              <a:rPr kumimoji="0" lang="en-US" sz="2700" b="1" i="0" u="none" strike="noStrike" cap="none" normalizeH="0" baseline="0" dirty="0" smtClean="0">
                <a:ln>
                  <a:noFill/>
                </a:ln>
                <a:solidFill>
                  <a:srgbClr val="C00000"/>
                </a:solidFill>
                <a:effectLst/>
                <a:latin typeface="Calibri" pitchFamily="34" charset="0"/>
                <a:ea typeface="Times New Roman" pitchFamily="18" charset="0"/>
                <a:cs typeface="Arial" pitchFamily="34" charset="0"/>
              </a:rPr>
              <a:t>tonic</a:t>
            </a:r>
            <a:r>
              <a:rPr kumimoji="0" lang="en-US" sz="2700" b="1" i="0" u="none" strike="noStrike" cap="none" normalizeH="0" baseline="0" dirty="0" smtClean="0">
                <a:ln>
                  <a:noFill/>
                </a:ln>
                <a:effectLst/>
                <a:latin typeface="Calibri" pitchFamily="34" charset="0"/>
                <a:ea typeface="Times New Roman" pitchFamily="18" charset="0"/>
                <a:cs typeface="Arial" pitchFamily="34" charset="0"/>
              </a:rPr>
              <a:t> Solutions: </a:t>
            </a:r>
            <a:r>
              <a:rPr kumimoji="0" lang="en-US" sz="2700" b="0" i="0" u="none" strike="noStrike" cap="none" normalizeH="0" baseline="0" dirty="0" smtClean="0">
                <a:ln>
                  <a:noFill/>
                </a:ln>
                <a:effectLst/>
                <a:latin typeface="Calibri" pitchFamily="34" charset="0"/>
                <a:ea typeface="Times New Roman" pitchFamily="18" charset="0"/>
                <a:cs typeface="Arial" pitchFamily="34" charset="0"/>
              </a:rPr>
              <a:t>contain a </a:t>
            </a:r>
            <a:r>
              <a:rPr kumimoji="0" lang="en-US" sz="2700" b="1" i="0" u="sng" strike="noStrike" cap="none" normalizeH="0" baseline="0" dirty="0" smtClean="0">
                <a:ln>
                  <a:noFill/>
                </a:ln>
                <a:effectLst/>
                <a:latin typeface="Calibri" pitchFamily="34" charset="0"/>
                <a:ea typeface="Times New Roman" pitchFamily="18" charset="0"/>
                <a:cs typeface="Arial" pitchFamily="34" charset="0"/>
              </a:rPr>
              <a:t>high concentration</a:t>
            </a:r>
            <a:r>
              <a:rPr kumimoji="0" lang="en-US" sz="2700" b="0" i="0" u="none" strike="noStrike" cap="none" normalizeH="0" baseline="0" dirty="0" smtClean="0">
                <a:ln>
                  <a:noFill/>
                </a:ln>
                <a:effectLst/>
                <a:latin typeface="Calibri" pitchFamily="34" charset="0"/>
                <a:ea typeface="Times New Roman" pitchFamily="18" charset="0"/>
                <a:cs typeface="Arial" pitchFamily="34" charset="0"/>
              </a:rPr>
              <a:t> of solute relative to another solution (e.g. the cell's cytoplasm). When a cell is placed in a hypertonic solution, the water diffuses </a:t>
            </a:r>
            <a:r>
              <a:rPr kumimoji="0" lang="en-US" sz="2700" b="1" i="0" u="sng" strike="noStrike" cap="none" normalizeH="0" baseline="0" dirty="0" smtClean="0">
                <a:ln>
                  <a:noFill/>
                </a:ln>
                <a:effectLst/>
                <a:latin typeface="Calibri" pitchFamily="34" charset="0"/>
                <a:ea typeface="Times New Roman" pitchFamily="18" charset="0"/>
                <a:cs typeface="Arial" pitchFamily="34" charset="0"/>
              </a:rPr>
              <a:t>out</a:t>
            </a:r>
            <a:r>
              <a:rPr kumimoji="0" lang="en-US" sz="2700" b="0" i="0" u="none" strike="noStrike" cap="none" normalizeH="0" baseline="0" dirty="0" smtClean="0">
                <a:ln>
                  <a:noFill/>
                </a:ln>
                <a:effectLst/>
                <a:latin typeface="Calibri" pitchFamily="34" charset="0"/>
                <a:ea typeface="Times New Roman" pitchFamily="18" charset="0"/>
                <a:cs typeface="Arial" pitchFamily="34" charset="0"/>
              </a:rPr>
              <a:t> of the cell, causing the cell to </a:t>
            </a:r>
            <a:r>
              <a:rPr kumimoji="0" lang="en-US" sz="2700" b="1" i="0" u="sng" strike="noStrike" cap="none" normalizeH="0" baseline="0" dirty="0" smtClean="0">
                <a:ln>
                  <a:noFill/>
                </a:ln>
                <a:effectLst/>
                <a:latin typeface="Calibri" pitchFamily="34" charset="0"/>
                <a:ea typeface="Times New Roman" pitchFamily="18" charset="0"/>
                <a:cs typeface="Arial" pitchFamily="34" charset="0"/>
              </a:rPr>
              <a:t>shrivel</a:t>
            </a:r>
            <a:r>
              <a:rPr kumimoji="0" lang="en-US" sz="2700" b="0" i="0" u="none" strike="noStrike" cap="none" normalizeH="0" baseline="0" dirty="0" smtClean="0">
                <a:ln>
                  <a:noFill/>
                </a:ln>
                <a:effectLst/>
                <a:latin typeface="Calibri"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7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700" b="1" i="0" u="sng" strike="noStrike" cap="none" normalizeH="0" baseline="0" dirty="0" smtClean="0">
                <a:ln>
                  <a:noFill/>
                </a:ln>
                <a:solidFill>
                  <a:srgbClr val="C00000"/>
                </a:solidFill>
                <a:effectLst/>
                <a:latin typeface="Calibri" pitchFamily="34" charset="0"/>
                <a:ea typeface="Times New Roman" pitchFamily="18" charset="0"/>
                <a:cs typeface="Arial" pitchFamily="34" charset="0"/>
              </a:rPr>
              <a:t>Hypo</a:t>
            </a:r>
            <a:r>
              <a:rPr kumimoji="0" lang="en-US" sz="2700" b="1" i="0" u="none" strike="noStrike" cap="none" normalizeH="0" baseline="0" dirty="0" smtClean="0">
                <a:ln>
                  <a:noFill/>
                </a:ln>
                <a:solidFill>
                  <a:srgbClr val="C00000"/>
                </a:solidFill>
                <a:effectLst/>
                <a:latin typeface="Calibri" pitchFamily="34" charset="0"/>
                <a:ea typeface="Times New Roman" pitchFamily="18" charset="0"/>
                <a:cs typeface="Arial" pitchFamily="34" charset="0"/>
              </a:rPr>
              <a:t>tonic</a:t>
            </a:r>
            <a:r>
              <a:rPr kumimoji="0" lang="en-US" sz="2700" b="1" i="0" u="none" strike="noStrike" cap="none" normalizeH="0" baseline="0" dirty="0" smtClean="0">
                <a:ln>
                  <a:noFill/>
                </a:ln>
                <a:effectLst/>
                <a:latin typeface="Calibri" pitchFamily="34" charset="0"/>
                <a:ea typeface="Times New Roman" pitchFamily="18" charset="0"/>
                <a:cs typeface="Arial" pitchFamily="34" charset="0"/>
              </a:rPr>
              <a:t> Solutions: </a:t>
            </a:r>
            <a:r>
              <a:rPr kumimoji="0" lang="en-US" sz="2700" b="0" i="0" u="none" strike="noStrike" cap="none" normalizeH="0" baseline="0" dirty="0" smtClean="0">
                <a:ln>
                  <a:noFill/>
                </a:ln>
                <a:effectLst/>
                <a:latin typeface="Calibri" pitchFamily="34" charset="0"/>
                <a:ea typeface="Times New Roman" pitchFamily="18" charset="0"/>
                <a:cs typeface="Arial" pitchFamily="34" charset="0"/>
              </a:rPr>
              <a:t>contain a </a:t>
            </a:r>
            <a:r>
              <a:rPr kumimoji="0" lang="en-US" sz="2700" b="1" i="0" u="sng" strike="noStrike" cap="none" normalizeH="0" baseline="0" dirty="0" smtClean="0">
                <a:ln>
                  <a:noFill/>
                </a:ln>
                <a:effectLst/>
                <a:latin typeface="Calibri" pitchFamily="34" charset="0"/>
                <a:ea typeface="Times New Roman" pitchFamily="18" charset="0"/>
                <a:cs typeface="Arial" pitchFamily="34" charset="0"/>
              </a:rPr>
              <a:t>low concentration</a:t>
            </a:r>
            <a:r>
              <a:rPr kumimoji="0" lang="en-US" sz="2700" b="0" i="0" u="none" strike="noStrike" cap="none" normalizeH="0" baseline="0" dirty="0" smtClean="0">
                <a:ln>
                  <a:noFill/>
                </a:ln>
                <a:effectLst/>
                <a:latin typeface="Calibri" pitchFamily="34" charset="0"/>
                <a:ea typeface="Times New Roman" pitchFamily="18" charset="0"/>
                <a:cs typeface="Arial" pitchFamily="34" charset="0"/>
              </a:rPr>
              <a:t> of solute relative to another solution (e.g. the cell's cytoplasm). When a cell is placed in a hypotonic solution, the water diffuses</a:t>
            </a:r>
            <a:r>
              <a:rPr kumimoji="0" lang="en-US" sz="2700" b="1" i="0" u="none" strike="noStrike" cap="none" normalizeH="0" baseline="0" dirty="0" smtClean="0">
                <a:ln>
                  <a:noFill/>
                </a:ln>
                <a:effectLst/>
                <a:latin typeface="Calibri" pitchFamily="34" charset="0"/>
                <a:ea typeface="Times New Roman" pitchFamily="18" charset="0"/>
                <a:cs typeface="Arial" pitchFamily="34" charset="0"/>
              </a:rPr>
              <a:t> </a:t>
            </a:r>
            <a:r>
              <a:rPr kumimoji="0" lang="en-US" sz="2700" b="1" i="0" u="sng" strike="noStrike" cap="none" normalizeH="0" baseline="0" dirty="0" smtClean="0">
                <a:ln>
                  <a:noFill/>
                </a:ln>
                <a:effectLst/>
                <a:latin typeface="Calibri" pitchFamily="34" charset="0"/>
                <a:ea typeface="Times New Roman" pitchFamily="18" charset="0"/>
                <a:cs typeface="Arial" pitchFamily="34" charset="0"/>
              </a:rPr>
              <a:t>into</a:t>
            </a:r>
            <a:r>
              <a:rPr kumimoji="0" lang="en-US" sz="2700" b="0" i="0" u="none" strike="noStrike" cap="none" normalizeH="0" baseline="0" dirty="0" smtClean="0">
                <a:ln>
                  <a:noFill/>
                </a:ln>
                <a:effectLst/>
                <a:latin typeface="Calibri" pitchFamily="34" charset="0"/>
                <a:ea typeface="Times New Roman" pitchFamily="18" charset="0"/>
                <a:cs typeface="Arial" pitchFamily="34" charset="0"/>
              </a:rPr>
              <a:t> the cell, causing the cell to </a:t>
            </a:r>
            <a:r>
              <a:rPr kumimoji="0" lang="en-US" sz="2700" b="1" i="0" u="sng" strike="noStrike" cap="none" normalizeH="0" baseline="0" dirty="0" smtClean="0">
                <a:ln>
                  <a:noFill/>
                </a:ln>
                <a:effectLst/>
                <a:latin typeface="Calibri" pitchFamily="34" charset="0"/>
                <a:ea typeface="Times New Roman" pitchFamily="18" charset="0"/>
                <a:cs typeface="Arial" pitchFamily="34" charset="0"/>
              </a:rPr>
              <a:t>swell</a:t>
            </a:r>
            <a:r>
              <a:rPr kumimoji="0" lang="en-US" sz="2700" b="0" i="0" u="none" strike="noStrike" cap="none" normalizeH="0" baseline="0" dirty="0" smtClean="0">
                <a:ln>
                  <a:noFill/>
                </a:ln>
                <a:effectLst/>
                <a:latin typeface="Calibri" pitchFamily="34" charset="0"/>
                <a:ea typeface="Times New Roman" pitchFamily="18" charset="0"/>
                <a:cs typeface="Arial" pitchFamily="34" charset="0"/>
              </a:rPr>
              <a:t> and possibly </a:t>
            </a:r>
            <a:r>
              <a:rPr kumimoji="0" lang="en-US" sz="2700" b="1" i="0" u="sng" strike="noStrike" cap="none" normalizeH="0" baseline="0" dirty="0" smtClean="0">
                <a:ln>
                  <a:noFill/>
                </a:ln>
                <a:effectLst/>
                <a:latin typeface="Calibri" pitchFamily="34" charset="0"/>
                <a:ea typeface="Times New Roman" pitchFamily="18" charset="0"/>
                <a:cs typeface="Arial" pitchFamily="34" charset="0"/>
              </a:rPr>
              <a:t>explode</a:t>
            </a:r>
            <a:r>
              <a:rPr kumimoji="0" lang="en-US" sz="2700" b="0" i="0" u="none" strike="noStrike" cap="none" normalizeH="0" baseline="0" dirty="0" smtClean="0">
                <a:ln>
                  <a:noFill/>
                </a:ln>
                <a:effectLst/>
                <a:latin typeface="Calibri"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7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700" b="1" i="0" u="sng" strike="noStrike" cap="none" normalizeH="0" baseline="0" dirty="0" smtClean="0">
                <a:ln>
                  <a:noFill/>
                </a:ln>
                <a:solidFill>
                  <a:srgbClr val="C00000"/>
                </a:solidFill>
                <a:effectLst/>
                <a:latin typeface="Calibri" pitchFamily="34" charset="0"/>
                <a:ea typeface="Times New Roman" pitchFamily="18" charset="0"/>
                <a:cs typeface="Arial" pitchFamily="34" charset="0"/>
              </a:rPr>
              <a:t>Iso</a:t>
            </a:r>
            <a:r>
              <a:rPr kumimoji="0" lang="en-US" sz="2700" b="1" i="0" u="none" strike="noStrike" cap="none" normalizeH="0" baseline="0" dirty="0" smtClean="0">
                <a:ln>
                  <a:noFill/>
                </a:ln>
                <a:solidFill>
                  <a:srgbClr val="C00000"/>
                </a:solidFill>
                <a:effectLst/>
                <a:latin typeface="Calibri" pitchFamily="34" charset="0"/>
                <a:ea typeface="Times New Roman" pitchFamily="18" charset="0"/>
                <a:cs typeface="Arial" pitchFamily="34" charset="0"/>
              </a:rPr>
              <a:t>tonic</a:t>
            </a:r>
            <a:r>
              <a:rPr kumimoji="0" lang="en-US" sz="2700" b="1" i="0" u="none" strike="noStrike" cap="none" normalizeH="0" baseline="0" dirty="0" smtClean="0">
                <a:ln>
                  <a:noFill/>
                </a:ln>
                <a:effectLst/>
                <a:latin typeface="Calibri" pitchFamily="34" charset="0"/>
                <a:ea typeface="Times New Roman" pitchFamily="18" charset="0"/>
                <a:cs typeface="Arial" pitchFamily="34" charset="0"/>
              </a:rPr>
              <a:t> Solutions: </a:t>
            </a:r>
            <a:r>
              <a:rPr kumimoji="0" lang="en-US" sz="2700" b="0" i="0" u="none" strike="noStrike" cap="none" normalizeH="0" baseline="0" dirty="0" smtClean="0">
                <a:ln>
                  <a:noFill/>
                </a:ln>
                <a:effectLst/>
                <a:latin typeface="Calibri" pitchFamily="34" charset="0"/>
                <a:ea typeface="Times New Roman" pitchFamily="18" charset="0"/>
                <a:cs typeface="Arial" pitchFamily="34" charset="0"/>
              </a:rPr>
              <a:t>contain the </a:t>
            </a:r>
            <a:r>
              <a:rPr kumimoji="0" lang="en-US" sz="2700" b="1" i="0" u="sng" strike="noStrike" cap="none" normalizeH="0" baseline="0" dirty="0" smtClean="0">
                <a:ln>
                  <a:noFill/>
                </a:ln>
                <a:effectLst/>
                <a:latin typeface="Calibri" pitchFamily="34" charset="0"/>
                <a:ea typeface="Times New Roman" pitchFamily="18" charset="0"/>
                <a:cs typeface="Arial" pitchFamily="34" charset="0"/>
              </a:rPr>
              <a:t>same concentration</a:t>
            </a:r>
            <a:r>
              <a:rPr kumimoji="0" lang="en-US" sz="2700" b="0" i="0" u="none" strike="noStrike" cap="none" normalizeH="0" baseline="0" dirty="0" smtClean="0">
                <a:ln>
                  <a:noFill/>
                </a:ln>
                <a:effectLst/>
                <a:latin typeface="Calibri" pitchFamily="34" charset="0"/>
                <a:ea typeface="Times New Roman" pitchFamily="18" charset="0"/>
                <a:cs typeface="Arial" pitchFamily="34" charset="0"/>
              </a:rPr>
              <a:t> of solute as another solution (e.g. the cell's cytoplasm). When a cell is placed in an isotonic solution, the water diffuses</a:t>
            </a:r>
            <a:r>
              <a:rPr kumimoji="0" lang="en-US" sz="2700" b="1" i="0" u="none" strike="noStrike" cap="none" normalizeH="0" baseline="0" dirty="0" smtClean="0">
                <a:ln>
                  <a:noFill/>
                </a:ln>
                <a:effectLst/>
                <a:latin typeface="Calibri" pitchFamily="34" charset="0"/>
                <a:ea typeface="Times New Roman" pitchFamily="18" charset="0"/>
                <a:cs typeface="Arial" pitchFamily="34" charset="0"/>
              </a:rPr>
              <a:t> </a:t>
            </a:r>
            <a:r>
              <a:rPr kumimoji="0" lang="en-US" sz="2700" b="1" i="0" u="sng" strike="noStrike" cap="none" normalizeH="0" baseline="0" dirty="0" smtClean="0">
                <a:ln>
                  <a:noFill/>
                </a:ln>
                <a:effectLst/>
                <a:latin typeface="Calibri" pitchFamily="34" charset="0"/>
                <a:ea typeface="Times New Roman" pitchFamily="18" charset="0"/>
                <a:cs typeface="Arial" pitchFamily="34" charset="0"/>
              </a:rPr>
              <a:t>into and out</a:t>
            </a:r>
            <a:r>
              <a:rPr kumimoji="0" lang="en-US" sz="2700" b="0" i="0" u="none" strike="noStrike" cap="none" normalizeH="0" baseline="0" dirty="0" smtClean="0">
                <a:ln>
                  <a:noFill/>
                </a:ln>
                <a:effectLst/>
                <a:latin typeface="Calibri" pitchFamily="34" charset="0"/>
                <a:ea typeface="Times New Roman" pitchFamily="18" charset="0"/>
                <a:cs typeface="Arial" pitchFamily="34" charset="0"/>
              </a:rPr>
              <a:t> of the cell at the same rate. The fluid that surrounds the body cells is isotonic.</a:t>
            </a:r>
            <a:endParaRPr kumimoji="0" lang="en-US" sz="27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25">
                                            <p:txEl>
                                              <p:pRg st="2" end="2"/>
                                            </p:txEl>
                                          </p:spTgt>
                                        </p:tgtEl>
                                        <p:attrNameLst>
                                          <p:attrName>style.visibility</p:attrName>
                                        </p:attrNameLst>
                                      </p:cBhvr>
                                      <p:to>
                                        <p:strVal val="visible"/>
                                      </p:to>
                                    </p:set>
                                    <p:animEffect transition="in" filter="fade">
                                      <p:cBhvr>
                                        <p:cTn id="7" dur="1000"/>
                                        <p:tgtEl>
                                          <p:spTgt spid="1025">
                                            <p:txEl>
                                              <p:pRg st="2" end="2"/>
                                            </p:txEl>
                                          </p:spTgt>
                                        </p:tgtEl>
                                      </p:cBhvr>
                                    </p:animEffect>
                                    <p:anim calcmode="lin" valueType="num">
                                      <p:cBhvr>
                                        <p:cTn id="8" dur="1000" fill="hold"/>
                                        <p:tgtEl>
                                          <p:spTgt spid="102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025">
                                            <p:txEl>
                                              <p:pRg st="2" end="2"/>
                                            </p:txEl>
                                          </p:spTgt>
                                        </p:tgtEl>
                                        <p:attrNameLst>
                                          <p:attrName>ppt_y</p:attrName>
                                        </p:attrNameLst>
                                      </p:cBhvr>
                                      <p:tavLst>
                                        <p:tav tm="0">
                                          <p:val>
                                            <p:strVal val="#ppt_y-.1"/>
                                          </p:val>
                                        </p:tav>
                                        <p:tav tm="100000">
                                          <p:val>
                                            <p:strVal val="#ppt_y"/>
                                          </p:val>
                                        </p:tav>
                                      </p:tavLst>
                                    </p:anim>
                                  </p:childTnLst>
                                </p:cTn>
                              </p:par>
                              <p:par>
                                <p:cTn id="10" presetID="1" presetClass="exit" presetSubtype="0" fill="hold" nodeType="withEffect">
                                  <p:stCondLst>
                                    <p:cond delay="0"/>
                                  </p:stCondLst>
                                  <p:childTnLst>
                                    <p:set>
                                      <p:cBhvr>
                                        <p:cTn id="11" dur="1" fill="hold">
                                          <p:stCondLst>
                                            <p:cond delay="0"/>
                                          </p:stCondLst>
                                        </p:cTn>
                                        <p:tgtEl>
                                          <p:spTgt spid="1025">
                                            <p:txEl>
                                              <p:pRg st="0" end="0"/>
                                            </p:txEl>
                                          </p:spTgt>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1025">
                                            <p:txEl>
                                              <p:pRg st="4" end="4"/>
                                            </p:txEl>
                                          </p:spTgt>
                                        </p:tgtEl>
                                        <p:attrNameLst>
                                          <p:attrName>style.visibility</p:attrName>
                                        </p:attrNameLst>
                                      </p:cBhvr>
                                      <p:to>
                                        <p:strVal val="visible"/>
                                      </p:to>
                                    </p:set>
                                    <p:animEffect transition="in" filter="fade">
                                      <p:cBhvr>
                                        <p:cTn id="16" dur="1000"/>
                                        <p:tgtEl>
                                          <p:spTgt spid="1025">
                                            <p:txEl>
                                              <p:pRg st="4" end="4"/>
                                            </p:txEl>
                                          </p:spTgt>
                                        </p:tgtEl>
                                      </p:cBhvr>
                                    </p:animEffect>
                                    <p:anim calcmode="lin" valueType="num">
                                      <p:cBhvr>
                                        <p:cTn id="17" dur="1000" fill="hold"/>
                                        <p:tgtEl>
                                          <p:spTgt spid="1025">
                                            <p:txEl>
                                              <p:pRg st="4" end="4"/>
                                            </p:txEl>
                                          </p:spTgt>
                                        </p:tgtEl>
                                        <p:attrNameLst>
                                          <p:attrName>ppt_x</p:attrName>
                                        </p:attrNameLst>
                                      </p:cBhvr>
                                      <p:tavLst>
                                        <p:tav tm="0">
                                          <p:val>
                                            <p:strVal val="#ppt_x"/>
                                          </p:val>
                                        </p:tav>
                                        <p:tav tm="100000">
                                          <p:val>
                                            <p:strVal val="#ppt_x"/>
                                          </p:val>
                                        </p:tav>
                                      </p:tavLst>
                                    </p:anim>
                                    <p:anim calcmode="lin" valueType="num">
                                      <p:cBhvr>
                                        <p:cTn id="18" dur="1000" fill="hold"/>
                                        <p:tgtEl>
                                          <p:spTgt spid="1025">
                                            <p:txEl>
                                              <p:pRg st="4" end="4"/>
                                            </p:txEl>
                                          </p:spTgt>
                                        </p:tgtEl>
                                        <p:attrNameLst>
                                          <p:attrName>ppt_y</p:attrName>
                                        </p:attrNameLst>
                                      </p:cBhvr>
                                      <p:tavLst>
                                        <p:tav tm="0">
                                          <p:val>
                                            <p:strVal val="#ppt_y-.1"/>
                                          </p:val>
                                        </p:tav>
                                        <p:tav tm="100000">
                                          <p:val>
                                            <p:strVal val="#ppt_y"/>
                                          </p:val>
                                        </p:tav>
                                      </p:tavLst>
                                    </p:anim>
                                  </p:childTnLst>
                                </p:cTn>
                              </p:par>
                              <p:par>
                                <p:cTn id="19" presetID="1" presetClass="exit" presetSubtype="0" fill="hold" nodeType="withEffect">
                                  <p:stCondLst>
                                    <p:cond delay="0"/>
                                  </p:stCondLst>
                                  <p:childTnLst>
                                    <p:set>
                                      <p:cBhvr>
                                        <p:cTn id="20" dur="1" fill="hold">
                                          <p:stCondLst>
                                            <p:cond delay="0"/>
                                          </p:stCondLst>
                                        </p:cTn>
                                        <p:tgtEl>
                                          <p:spTgt spid="1025">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phschool.com/science/biology_place/biocoach/images/biomembrane1/Tonic2.gif"/>
          <p:cNvPicPr>
            <a:picLocks noChangeAspect="1" noChangeArrowheads="1"/>
          </p:cNvPicPr>
          <p:nvPr/>
        </p:nvPicPr>
        <p:blipFill>
          <a:blip r:embed="rId2" cstate="print"/>
          <a:srcRect/>
          <a:stretch>
            <a:fillRect/>
          </a:stretch>
        </p:blipFill>
        <p:spPr bwMode="auto">
          <a:xfrm>
            <a:off x="609600" y="1905000"/>
            <a:ext cx="8122653" cy="3200400"/>
          </a:xfrm>
          <a:prstGeom prst="rect">
            <a:avLst/>
          </a:prstGeom>
          <a:noFill/>
        </p:spPr>
      </p:pic>
      <p:sp>
        <p:nvSpPr>
          <p:cNvPr id="28678" name="AutoShape 6" descr="http://library.thinkquest.org/C006669/media/Biol/img/solutions.gif"/>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ile:Osmotic pressure on blood cells diagram.svg">
            <a:hlinkClick r:id="rId2"/>
          </p:cNvPr>
          <p:cNvPicPr>
            <a:picLocks noChangeAspect="1" noChangeArrowheads="1"/>
          </p:cNvPicPr>
          <p:nvPr/>
        </p:nvPicPr>
        <p:blipFill>
          <a:blip r:embed="rId3" cstate="print"/>
          <a:srcRect/>
          <a:stretch>
            <a:fillRect/>
          </a:stretch>
        </p:blipFill>
        <p:spPr bwMode="auto">
          <a:xfrm>
            <a:off x="609600" y="457200"/>
            <a:ext cx="7737518" cy="4057651"/>
          </a:xfrm>
          <a:prstGeom prst="rect">
            <a:avLst/>
          </a:prstGeom>
          <a:noFill/>
        </p:spPr>
      </p:pic>
      <p:grpSp>
        <p:nvGrpSpPr>
          <p:cNvPr id="16" name="Group 15"/>
          <p:cNvGrpSpPr/>
          <p:nvPr/>
        </p:nvGrpSpPr>
        <p:grpSpPr>
          <a:xfrm>
            <a:off x="838200" y="5181600"/>
            <a:ext cx="7721858" cy="1604664"/>
            <a:chOff x="838200" y="5181600"/>
            <a:chExt cx="7721858" cy="1604664"/>
          </a:xfrm>
        </p:grpSpPr>
        <p:sp>
          <p:nvSpPr>
            <p:cNvPr id="5" name="Rectangle 4">
              <a:hlinkClick r:id="rId4"/>
            </p:cNvPr>
            <p:cNvSpPr/>
            <p:nvPr/>
          </p:nvSpPr>
          <p:spPr>
            <a:xfrm>
              <a:off x="838200" y="5181600"/>
              <a:ext cx="772185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Interactive Red Blood Cell</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15" name="Group 14"/>
            <p:cNvGrpSpPr/>
            <p:nvPr/>
          </p:nvGrpSpPr>
          <p:grpSpPr>
            <a:xfrm>
              <a:off x="4114800" y="5943600"/>
              <a:ext cx="838200" cy="842664"/>
              <a:chOff x="4114800" y="5943600"/>
              <a:chExt cx="838200" cy="842664"/>
            </a:xfrm>
          </p:grpSpPr>
          <p:sp>
            <p:nvSpPr>
              <p:cNvPr id="6" name="TextBox 5"/>
              <p:cNvSpPr txBox="1"/>
              <p:nvPr/>
            </p:nvSpPr>
            <p:spPr>
              <a:xfrm>
                <a:off x="4114800" y="6324599"/>
                <a:ext cx="838200" cy="461665"/>
              </a:xfrm>
              <a:prstGeom prst="rect">
                <a:avLst/>
              </a:prstGeom>
              <a:noFill/>
            </p:spPr>
            <p:txBody>
              <a:bodyPr wrap="square" rtlCol="0">
                <a:spAutoFit/>
              </a:bodyPr>
              <a:lstStyle/>
              <a:p>
                <a:r>
                  <a:rPr lang="en-US" sz="2400" dirty="0" smtClean="0"/>
                  <a:t>Click </a:t>
                </a:r>
                <a:endParaRPr lang="en-US" sz="2400" dirty="0"/>
              </a:p>
            </p:txBody>
          </p:sp>
          <p:cxnSp>
            <p:nvCxnSpPr>
              <p:cNvPr id="8" name="Straight Arrow Connector 7"/>
              <p:cNvCxnSpPr/>
              <p:nvPr/>
            </p:nvCxnSpPr>
            <p:spPr>
              <a:xfrm rot="16200000" flipV="1">
                <a:off x="4305300" y="6134100"/>
                <a:ext cx="381002" cy="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0" name="Rectangle 100"/>
          <p:cNvSpPr>
            <a:spLocks noChangeArrowheads="1"/>
          </p:cNvSpPr>
          <p:nvPr/>
        </p:nvSpPr>
        <p:spPr bwMode="auto">
          <a:xfrm>
            <a:off x="228600" y="0"/>
            <a:ext cx="8686800" cy="50321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Active Transport</a:t>
            </a:r>
            <a:endParaRPr kumimoji="0" lang="en-US" sz="2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Calibri" pitchFamily="34" charset="0"/>
                <a:ea typeface="Times New Roman" pitchFamily="18" charset="0"/>
                <a:cs typeface="Arial" pitchFamily="34" charset="0"/>
              </a:rPr>
              <a:t>Active transport is the movement of molecules from </a:t>
            </a:r>
            <a:r>
              <a:rPr kumimoji="0" lang="en-US" sz="2400" b="1" i="0" u="sng" strike="noStrike" cap="none" normalizeH="0" baseline="0" dirty="0" smtClean="0">
                <a:ln>
                  <a:noFill/>
                </a:ln>
                <a:effectLst/>
                <a:latin typeface="Calibri" pitchFamily="34" charset="0"/>
                <a:ea typeface="Times New Roman" pitchFamily="18" charset="0"/>
                <a:cs typeface="Arial" pitchFamily="34" charset="0"/>
              </a:rPr>
              <a:t>LOW to HIGH</a:t>
            </a:r>
            <a:r>
              <a:rPr kumimoji="0" lang="en-US" sz="2400" b="0" i="0" u="none" strike="noStrike" cap="none" normalizeH="0" baseline="0" dirty="0" smtClean="0">
                <a:ln>
                  <a:noFill/>
                </a:ln>
                <a:effectLst/>
                <a:latin typeface="Calibri" pitchFamily="34" charset="0"/>
                <a:ea typeface="Times New Roman" pitchFamily="18" charset="0"/>
                <a:cs typeface="Arial" pitchFamily="34" charset="0"/>
              </a:rPr>
              <a:t> concentration.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sng" strike="noStrike" cap="none" normalizeH="0" baseline="0" dirty="0" smtClean="0">
                <a:ln>
                  <a:noFill/>
                </a:ln>
                <a:effectLst/>
                <a:latin typeface="Calibri" pitchFamily="34" charset="0"/>
                <a:ea typeface="Times New Roman" pitchFamily="18" charset="0"/>
                <a:cs typeface="Arial" pitchFamily="34" charset="0"/>
              </a:rPr>
              <a:t>Energy is required</a:t>
            </a:r>
            <a:r>
              <a:rPr kumimoji="0" lang="en-US" sz="2400" b="0" i="0" u="none" strike="noStrike" cap="none" normalizeH="0" baseline="0" dirty="0" smtClean="0">
                <a:ln>
                  <a:noFill/>
                </a:ln>
                <a:effectLst/>
                <a:latin typeface="Calibri" pitchFamily="34" charset="0"/>
                <a:ea typeface="Times New Roman" pitchFamily="18" charset="0"/>
                <a:cs typeface="Arial" pitchFamily="34" charset="0"/>
              </a:rPr>
              <a:t> as molecules must be </a:t>
            </a:r>
            <a:r>
              <a:rPr kumimoji="0" lang="en-US" sz="2400" b="1" i="0" u="sng" strike="noStrike" cap="none" normalizeH="0" baseline="0" dirty="0" smtClean="0">
                <a:ln>
                  <a:noFill/>
                </a:ln>
                <a:effectLst/>
                <a:latin typeface="Calibri" pitchFamily="34" charset="0"/>
                <a:ea typeface="Times New Roman" pitchFamily="18" charset="0"/>
                <a:cs typeface="Arial" pitchFamily="34" charset="0"/>
              </a:rPr>
              <a:t>pumped against</a:t>
            </a:r>
            <a:r>
              <a:rPr kumimoji="0" lang="en-US" sz="2400" b="0" i="0" u="none" strike="noStrike" cap="none" normalizeH="0" baseline="0" dirty="0" smtClean="0">
                <a:ln>
                  <a:noFill/>
                </a:ln>
                <a:effectLst/>
                <a:latin typeface="Calibri" pitchFamily="34" charset="0"/>
                <a:ea typeface="Times New Roman" pitchFamily="18" charset="0"/>
                <a:cs typeface="Arial" pitchFamily="34" charset="0"/>
              </a:rPr>
              <a:t> the concentration gradient.</a:t>
            </a:r>
            <a:r>
              <a:rPr lang="en-US" sz="2400" dirty="0" smtClean="0">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Calibri" pitchFamily="34" charset="0"/>
                <a:ea typeface="Times New Roman" pitchFamily="18" charset="0"/>
                <a:cs typeface="Arial" pitchFamily="34" charset="0"/>
              </a:rPr>
              <a:t>Proteins that work as pumps are called </a:t>
            </a:r>
            <a:r>
              <a:rPr kumimoji="0" lang="en-US" sz="2400" b="1" i="0" u="sng" strike="noStrike" cap="none" normalizeH="0" baseline="0" dirty="0" smtClean="0">
                <a:ln>
                  <a:noFill/>
                </a:ln>
                <a:effectLst/>
                <a:latin typeface="Calibri" pitchFamily="34" charset="0"/>
                <a:ea typeface="Times New Roman" pitchFamily="18" charset="0"/>
                <a:cs typeface="Arial" pitchFamily="34" charset="0"/>
              </a:rPr>
              <a:t>protein pumps</a:t>
            </a:r>
            <a:r>
              <a:rPr kumimoji="0" lang="en-US" sz="2400" b="1" i="0" strike="noStrike" cap="none" normalizeH="0" baseline="0" dirty="0" smtClean="0">
                <a:ln>
                  <a:noFill/>
                </a:ln>
                <a:effectLst/>
                <a:latin typeface="Calibri" pitchFamily="34" charset="0"/>
                <a:ea typeface="Times New Roman" pitchFamily="18" charset="0"/>
                <a:cs typeface="Arial" pitchFamily="34" charset="0"/>
              </a:rPr>
              <a:t>.</a:t>
            </a:r>
            <a:endParaRPr kumimoji="0" lang="en-US" sz="2400" b="0" i="0"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effectLst/>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Calibri" pitchFamily="34" charset="0"/>
                <a:ea typeface="Times New Roman" pitchFamily="18" charset="0"/>
                <a:cs typeface="Arial" pitchFamily="34" charset="0"/>
              </a:rPr>
              <a:t>Ex: Body cells must pump carbon dioxide out into the surrounding blood vessels to be carried to the lungs for exhale. Blood vessels are high in carbon dioxide compared to the cells, so energy is required to move the carbon dioxide across the cell membrane from </a:t>
            </a:r>
            <a:r>
              <a:rPr kumimoji="0" lang="en-US" sz="2400" b="1" i="0" u="sng" strike="noStrike" cap="none" normalizeH="0" baseline="0" dirty="0" smtClean="0">
                <a:ln>
                  <a:noFill/>
                </a:ln>
                <a:effectLst/>
                <a:latin typeface="Calibri" pitchFamily="34" charset="0"/>
                <a:ea typeface="Times New Roman" pitchFamily="18" charset="0"/>
                <a:cs typeface="Arial" pitchFamily="34" charset="0"/>
              </a:rPr>
              <a:t>LOW to HIGH</a:t>
            </a:r>
            <a:r>
              <a:rPr kumimoji="0" lang="en-US" sz="2400" b="0" i="0" u="none" strike="noStrike" cap="none" normalizeH="0" baseline="0" dirty="0" smtClean="0">
                <a:ln>
                  <a:noFill/>
                </a:ln>
                <a:effectLst/>
                <a:latin typeface="Calibri" pitchFamily="34" charset="0"/>
                <a:ea typeface="Times New Roman" pitchFamily="18" charset="0"/>
                <a:cs typeface="Arial" pitchFamily="34" charset="0"/>
              </a:rPr>
              <a:t> concentration.</a:t>
            </a:r>
            <a:endParaRPr kumimoji="0" lang="en-US" sz="24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effectLst/>
              <a:latin typeface="Arial" pitchFamily="34" charset="0"/>
              <a:cs typeface="Arial" pitchFamily="34" charset="0"/>
            </a:endParaRPr>
          </a:p>
        </p:txBody>
      </p:sp>
      <p:grpSp>
        <p:nvGrpSpPr>
          <p:cNvPr id="30721" name="Group 1"/>
          <p:cNvGrpSpPr>
            <a:grpSpLocks/>
          </p:cNvGrpSpPr>
          <p:nvPr/>
        </p:nvGrpSpPr>
        <p:grpSpPr bwMode="auto">
          <a:xfrm>
            <a:off x="1371600" y="4648200"/>
            <a:ext cx="7543428" cy="1981200"/>
            <a:chOff x="1781" y="11013"/>
            <a:chExt cx="8747" cy="1774"/>
          </a:xfrm>
        </p:grpSpPr>
        <p:sp>
          <p:nvSpPr>
            <p:cNvPr id="30819" name="Text Box 99"/>
            <p:cNvSpPr txBox="1">
              <a:spLocks noChangeArrowheads="1"/>
            </p:cNvSpPr>
            <p:nvPr/>
          </p:nvSpPr>
          <p:spPr bwMode="auto">
            <a:xfrm>
              <a:off x="1781" y="11081"/>
              <a:ext cx="2456" cy="3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outside of cell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0818" name="Text Box 98"/>
            <p:cNvSpPr txBox="1">
              <a:spLocks noChangeArrowheads="1"/>
            </p:cNvSpPr>
            <p:nvPr/>
          </p:nvSpPr>
          <p:spPr bwMode="auto">
            <a:xfrm>
              <a:off x="1869" y="12378"/>
              <a:ext cx="2392" cy="3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inside of cell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0722" name="Group 2"/>
            <p:cNvGrpSpPr>
              <a:grpSpLocks/>
            </p:cNvGrpSpPr>
            <p:nvPr/>
          </p:nvGrpSpPr>
          <p:grpSpPr bwMode="auto">
            <a:xfrm>
              <a:off x="3380" y="11013"/>
              <a:ext cx="7148" cy="1774"/>
              <a:chOff x="3011" y="11751"/>
              <a:chExt cx="7864" cy="2157"/>
            </a:xfrm>
          </p:grpSpPr>
          <p:sp>
            <p:nvSpPr>
              <p:cNvPr id="30817" name="AutoShape 97"/>
              <p:cNvSpPr>
                <a:spLocks noChangeShapeType="1"/>
              </p:cNvSpPr>
              <p:nvPr/>
            </p:nvSpPr>
            <p:spPr bwMode="auto">
              <a:xfrm>
                <a:off x="6721" y="11935"/>
                <a:ext cx="607"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6" name="Text Box 96"/>
              <p:cNvSpPr txBox="1">
                <a:spLocks noChangeArrowheads="1"/>
              </p:cNvSpPr>
              <p:nvPr/>
            </p:nvSpPr>
            <p:spPr bwMode="auto">
              <a:xfrm>
                <a:off x="7328" y="11751"/>
                <a:ext cx="3547" cy="6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Carbon Dioxide molecules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0723" name="Group 3"/>
              <p:cNvGrpSpPr>
                <a:grpSpLocks/>
              </p:cNvGrpSpPr>
              <p:nvPr/>
            </p:nvGrpSpPr>
            <p:grpSpPr bwMode="auto">
              <a:xfrm>
                <a:off x="3011" y="11833"/>
                <a:ext cx="4142" cy="2075"/>
                <a:chOff x="3005" y="10816"/>
                <a:chExt cx="4985" cy="2811"/>
              </a:xfrm>
            </p:grpSpPr>
            <p:grpSp>
              <p:nvGrpSpPr>
                <p:cNvPr id="30732" name="Group 12"/>
                <p:cNvGrpSpPr>
                  <a:grpSpLocks/>
                </p:cNvGrpSpPr>
                <p:nvPr/>
              </p:nvGrpSpPr>
              <p:grpSpPr bwMode="auto">
                <a:xfrm>
                  <a:off x="3005" y="11747"/>
                  <a:ext cx="4985" cy="1051"/>
                  <a:chOff x="1815" y="1649"/>
                  <a:chExt cx="4984" cy="1051"/>
                </a:xfrm>
              </p:grpSpPr>
              <p:grpSp>
                <p:nvGrpSpPr>
                  <p:cNvPr id="30789" name="Group 69"/>
                  <p:cNvGrpSpPr>
                    <a:grpSpLocks/>
                  </p:cNvGrpSpPr>
                  <p:nvPr/>
                </p:nvGrpSpPr>
                <p:grpSpPr bwMode="auto">
                  <a:xfrm>
                    <a:off x="1815" y="1649"/>
                    <a:ext cx="1054" cy="1047"/>
                    <a:chOff x="1815" y="1649"/>
                    <a:chExt cx="1054" cy="1047"/>
                  </a:xfrm>
                </p:grpSpPr>
                <p:grpSp>
                  <p:nvGrpSpPr>
                    <p:cNvPr id="30803" name="Group 83"/>
                    <p:cNvGrpSpPr>
                      <a:grpSpLocks/>
                    </p:cNvGrpSpPr>
                    <p:nvPr/>
                  </p:nvGrpSpPr>
                  <p:grpSpPr bwMode="auto">
                    <a:xfrm rot="10800000">
                      <a:off x="1820" y="2244"/>
                      <a:ext cx="1049" cy="452"/>
                      <a:chOff x="1815" y="1485"/>
                      <a:chExt cx="1350" cy="660"/>
                    </a:xfrm>
                  </p:grpSpPr>
                  <p:grpSp>
                    <p:nvGrpSpPr>
                      <p:cNvPr id="30812" name="Group 92"/>
                      <p:cNvGrpSpPr>
                        <a:grpSpLocks/>
                      </p:cNvGrpSpPr>
                      <p:nvPr/>
                    </p:nvGrpSpPr>
                    <p:grpSpPr bwMode="auto">
                      <a:xfrm>
                        <a:off x="1815" y="1485"/>
                        <a:ext cx="450" cy="660"/>
                        <a:chOff x="1815" y="1485"/>
                        <a:chExt cx="450" cy="660"/>
                      </a:xfrm>
                    </p:grpSpPr>
                    <p:sp>
                      <p:nvSpPr>
                        <p:cNvPr id="30815" name="Oval 95"/>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4" name="AutoShape 94"/>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3" name="AutoShape 93"/>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808" name="Group 88"/>
                      <p:cNvGrpSpPr>
                        <a:grpSpLocks/>
                      </p:cNvGrpSpPr>
                      <p:nvPr/>
                    </p:nvGrpSpPr>
                    <p:grpSpPr bwMode="auto">
                      <a:xfrm>
                        <a:off x="2265" y="1485"/>
                        <a:ext cx="450" cy="660"/>
                        <a:chOff x="1815" y="1485"/>
                        <a:chExt cx="450" cy="660"/>
                      </a:xfrm>
                    </p:grpSpPr>
                    <p:sp>
                      <p:nvSpPr>
                        <p:cNvPr id="30811" name="Oval 91"/>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0" name="AutoShape 90"/>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9" name="AutoShape 89"/>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804" name="Group 84"/>
                      <p:cNvGrpSpPr>
                        <a:grpSpLocks/>
                      </p:cNvGrpSpPr>
                      <p:nvPr/>
                    </p:nvGrpSpPr>
                    <p:grpSpPr bwMode="auto">
                      <a:xfrm>
                        <a:off x="2715" y="1485"/>
                        <a:ext cx="450" cy="660"/>
                        <a:chOff x="1815" y="1485"/>
                        <a:chExt cx="450" cy="660"/>
                      </a:xfrm>
                    </p:grpSpPr>
                    <p:sp>
                      <p:nvSpPr>
                        <p:cNvPr id="30807" name="Oval 87"/>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6" name="AutoShape 86"/>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5" name="AutoShape 85"/>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0790" name="Group 70"/>
                    <p:cNvGrpSpPr>
                      <a:grpSpLocks/>
                    </p:cNvGrpSpPr>
                    <p:nvPr/>
                  </p:nvGrpSpPr>
                  <p:grpSpPr bwMode="auto">
                    <a:xfrm>
                      <a:off x="1815" y="1649"/>
                      <a:ext cx="1049" cy="452"/>
                      <a:chOff x="1815" y="1485"/>
                      <a:chExt cx="1350" cy="660"/>
                    </a:xfrm>
                  </p:grpSpPr>
                  <p:grpSp>
                    <p:nvGrpSpPr>
                      <p:cNvPr id="30799" name="Group 79"/>
                      <p:cNvGrpSpPr>
                        <a:grpSpLocks/>
                      </p:cNvGrpSpPr>
                      <p:nvPr/>
                    </p:nvGrpSpPr>
                    <p:grpSpPr bwMode="auto">
                      <a:xfrm>
                        <a:off x="1815" y="1485"/>
                        <a:ext cx="450" cy="660"/>
                        <a:chOff x="1815" y="1485"/>
                        <a:chExt cx="450" cy="660"/>
                      </a:xfrm>
                    </p:grpSpPr>
                    <p:sp>
                      <p:nvSpPr>
                        <p:cNvPr id="30802" name="Oval 82"/>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1" name="AutoShape 81"/>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0" name="AutoShape 80"/>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795" name="Group 75"/>
                      <p:cNvGrpSpPr>
                        <a:grpSpLocks/>
                      </p:cNvGrpSpPr>
                      <p:nvPr/>
                    </p:nvGrpSpPr>
                    <p:grpSpPr bwMode="auto">
                      <a:xfrm>
                        <a:off x="2265" y="1485"/>
                        <a:ext cx="450" cy="660"/>
                        <a:chOff x="1815" y="1485"/>
                        <a:chExt cx="450" cy="660"/>
                      </a:xfrm>
                    </p:grpSpPr>
                    <p:sp>
                      <p:nvSpPr>
                        <p:cNvPr id="30798" name="Oval 78"/>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97" name="AutoShape 77"/>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96" name="AutoShape 76"/>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791" name="Group 71"/>
                      <p:cNvGrpSpPr>
                        <a:grpSpLocks/>
                      </p:cNvGrpSpPr>
                      <p:nvPr/>
                    </p:nvGrpSpPr>
                    <p:grpSpPr bwMode="auto">
                      <a:xfrm>
                        <a:off x="2715" y="1485"/>
                        <a:ext cx="450" cy="660"/>
                        <a:chOff x="1815" y="1485"/>
                        <a:chExt cx="450" cy="660"/>
                      </a:xfrm>
                    </p:grpSpPr>
                    <p:sp>
                      <p:nvSpPr>
                        <p:cNvPr id="30794" name="Oval 74"/>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93" name="AutoShape 73"/>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92" name="AutoShape 72"/>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30762" name="Group 42"/>
                  <p:cNvGrpSpPr>
                    <a:grpSpLocks/>
                  </p:cNvGrpSpPr>
                  <p:nvPr/>
                </p:nvGrpSpPr>
                <p:grpSpPr bwMode="auto">
                  <a:xfrm>
                    <a:off x="3895" y="1649"/>
                    <a:ext cx="1054" cy="1047"/>
                    <a:chOff x="1815" y="1649"/>
                    <a:chExt cx="1054" cy="1047"/>
                  </a:xfrm>
                </p:grpSpPr>
                <p:grpSp>
                  <p:nvGrpSpPr>
                    <p:cNvPr id="30776" name="Group 56"/>
                    <p:cNvGrpSpPr>
                      <a:grpSpLocks/>
                    </p:cNvGrpSpPr>
                    <p:nvPr/>
                  </p:nvGrpSpPr>
                  <p:grpSpPr bwMode="auto">
                    <a:xfrm rot="10800000">
                      <a:off x="1820" y="2244"/>
                      <a:ext cx="1049" cy="452"/>
                      <a:chOff x="1815" y="1485"/>
                      <a:chExt cx="1350" cy="660"/>
                    </a:xfrm>
                  </p:grpSpPr>
                  <p:grpSp>
                    <p:nvGrpSpPr>
                      <p:cNvPr id="30785" name="Group 65"/>
                      <p:cNvGrpSpPr>
                        <a:grpSpLocks/>
                      </p:cNvGrpSpPr>
                      <p:nvPr/>
                    </p:nvGrpSpPr>
                    <p:grpSpPr bwMode="auto">
                      <a:xfrm>
                        <a:off x="1815" y="1485"/>
                        <a:ext cx="450" cy="660"/>
                        <a:chOff x="1815" y="1485"/>
                        <a:chExt cx="450" cy="660"/>
                      </a:xfrm>
                    </p:grpSpPr>
                    <p:sp>
                      <p:nvSpPr>
                        <p:cNvPr id="30788" name="Oval 68"/>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7" name="AutoShape 67"/>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6" name="AutoShape 66"/>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781" name="Group 61"/>
                      <p:cNvGrpSpPr>
                        <a:grpSpLocks/>
                      </p:cNvGrpSpPr>
                      <p:nvPr/>
                    </p:nvGrpSpPr>
                    <p:grpSpPr bwMode="auto">
                      <a:xfrm>
                        <a:off x="2265" y="1485"/>
                        <a:ext cx="450" cy="660"/>
                        <a:chOff x="1815" y="1485"/>
                        <a:chExt cx="450" cy="660"/>
                      </a:xfrm>
                    </p:grpSpPr>
                    <p:sp>
                      <p:nvSpPr>
                        <p:cNvPr id="30784" name="Oval 64"/>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3" name="AutoShape 63"/>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2" name="AutoShape 62"/>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777" name="Group 57"/>
                      <p:cNvGrpSpPr>
                        <a:grpSpLocks/>
                      </p:cNvGrpSpPr>
                      <p:nvPr/>
                    </p:nvGrpSpPr>
                    <p:grpSpPr bwMode="auto">
                      <a:xfrm>
                        <a:off x="2715" y="1485"/>
                        <a:ext cx="450" cy="660"/>
                        <a:chOff x="1815" y="1485"/>
                        <a:chExt cx="450" cy="660"/>
                      </a:xfrm>
                    </p:grpSpPr>
                    <p:sp>
                      <p:nvSpPr>
                        <p:cNvPr id="30780" name="Oval 60"/>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9" name="AutoShape 59"/>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8" name="AutoShape 58"/>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0763" name="Group 43"/>
                    <p:cNvGrpSpPr>
                      <a:grpSpLocks/>
                    </p:cNvGrpSpPr>
                    <p:nvPr/>
                  </p:nvGrpSpPr>
                  <p:grpSpPr bwMode="auto">
                    <a:xfrm>
                      <a:off x="1815" y="1649"/>
                      <a:ext cx="1049" cy="452"/>
                      <a:chOff x="1815" y="1485"/>
                      <a:chExt cx="1350" cy="660"/>
                    </a:xfrm>
                  </p:grpSpPr>
                  <p:grpSp>
                    <p:nvGrpSpPr>
                      <p:cNvPr id="30772" name="Group 52"/>
                      <p:cNvGrpSpPr>
                        <a:grpSpLocks/>
                      </p:cNvGrpSpPr>
                      <p:nvPr/>
                    </p:nvGrpSpPr>
                    <p:grpSpPr bwMode="auto">
                      <a:xfrm>
                        <a:off x="1815" y="1485"/>
                        <a:ext cx="450" cy="660"/>
                        <a:chOff x="1815" y="1485"/>
                        <a:chExt cx="450" cy="660"/>
                      </a:xfrm>
                    </p:grpSpPr>
                    <p:sp>
                      <p:nvSpPr>
                        <p:cNvPr id="30775" name="Oval 55"/>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4" name="AutoShape 54"/>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3" name="AutoShape 53"/>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768" name="Group 48"/>
                      <p:cNvGrpSpPr>
                        <a:grpSpLocks/>
                      </p:cNvGrpSpPr>
                      <p:nvPr/>
                    </p:nvGrpSpPr>
                    <p:grpSpPr bwMode="auto">
                      <a:xfrm>
                        <a:off x="2265" y="1485"/>
                        <a:ext cx="450" cy="660"/>
                        <a:chOff x="1815" y="1485"/>
                        <a:chExt cx="450" cy="660"/>
                      </a:xfrm>
                    </p:grpSpPr>
                    <p:sp>
                      <p:nvSpPr>
                        <p:cNvPr id="30771" name="Oval 51"/>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0" name="AutoShape 50"/>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69" name="AutoShape 49"/>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764" name="Group 44"/>
                      <p:cNvGrpSpPr>
                        <a:grpSpLocks/>
                      </p:cNvGrpSpPr>
                      <p:nvPr/>
                    </p:nvGrpSpPr>
                    <p:grpSpPr bwMode="auto">
                      <a:xfrm>
                        <a:off x="2715" y="1485"/>
                        <a:ext cx="450" cy="660"/>
                        <a:chOff x="1815" y="1485"/>
                        <a:chExt cx="450" cy="660"/>
                      </a:xfrm>
                    </p:grpSpPr>
                    <p:sp>
                      <p:nvSpPr>
                        <p:cNvPr id="30767" name="Oval 47"/>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66" name="AutoShape 46"/>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65" name="AutoShape 45"/>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30735" name="Group 15"/>
                  <p:cNvGrpSpPr>
                    <a:grpSpLocks/>
                  </p:cNvGrpSpPr>
                  <p:nvPr/>
                </p:nvGrpSpPr>
                <p:grpSpPr bwMode="auto">
                  <a:xfrm>
                    <a:off x="5745" y="1653"/>
                    <a:ext cx="1054" cy="1047"/>
                    <a:chOff x="1815" y="1649"/>
                    <a:chExt cx="1054" cy="1047"/>
                  </a:xfrm>
                </p:grpSpPr>
                <p:grpSp>
                  <p:nvGrpSpPr>
                    <p:cNvPr id="30749" name="Group 29"/>
                    <p:cNvGrpSpPr>
                      <a:grpSpLocks/>
                    </p:cNvGrpSpPr>
                    <p:nvPr/>
                  </p:nvGrpSpPr>
                  <p:grpSpPr bwMode="auto">
                    <a:xfrm rot="10800000">
                      <a:off x="1820" y="2244"/>
                      <a:ext cx="1049" cy="452"/>
                      <a:chOff x="1815" y="1485"/>
                      <a:chExt cx="1350" cy="660"/>
                    </a:xfrm>
                  </p:grpSpPr>
                  <p:grpSp>
                    <p:nvGrpSpPr>
                      <p:cNvPr id="30758" name="Group 38"/>
                      <p:cNvGrpSpPr>
                        <a:grpSpLocks/>
                      </p:cNvGrpSpPr>
                      <p:nvPr/>
                    </p:nvGrpSpPr>
                    <p:grpSpPr bwMode="auto">
                      <a:xfrm>
                        <a:off x="1815" y="1485"/>
                        <a:ext cx="450" cy="660"/>
                        <a:chOff x="1815" y="1485"/>
                        <a:chExt cx="450" cy="660"/>
                      </a:xfrm>
                    </p:grpSpPr>
                    <p:sp>
                      <p:nvSpPr>
                        <p:cNvPr id="30761" name="Oval 41"/>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60" name="AutoShape 40"/>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9" name="AutoShape 39"/>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754" name="Group 34"/>
                      <p:cNvGrpSpPr>
                        <a:grpSpLocks/>
                      </p:cNvGrpSpPr>
                      <p:nvPr/>
                    </p:nvGrpSpPr>
                    <p:grpSpPr bwMode="auto">
                      <a:xfrm>
                        <a:off x="2265" y="1485"/>
                        <a:ext cx="450" cy="660"/>
                        <a:chOff x="1815" y="1485"/>
                        <a:chExt cx="450" cy="660"/>
                      </a:xfrm>
                    </p:grpSpPr>
                    <p:sp>
                      <p:nvSpPr>
                        <p:cNvPr id="30757" name="Oval 37"/>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6" name="AutoShape 36"/>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5" name="AutoShape 35"/>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750" name="Group 30"/>
                      <p:cNvGrpSpPr>
                        <a:grpSpLocks/>
                      </p:cNvGrpSpPr>
                      <p:nvPr/>
                    </p:nvGrpSpPr>
                    <p:grpSpPr bwMode="auto">
                      <a:xfrm>
                        <a:off x="2715" y="1485"/>
                        <a:ext cx="450" cy="660"/>
                        <a:chOff x="1815" y="1485"/>
                        <a:chExt cx="450" cy="660"/>
                      </a:xfrm>
                    </p:grpSpPr>
                    <p:sp>
                      <p:nvSpPr>
                        <p:cNvPr id="30753" name="Oval 33"/>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2" name="AutoShape 32"/>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1" name="AutoShape 31"/>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0736" name="Group 16"/>
                    <p:cNvGrpSpPr>
                      <a:grpSpLocks/>
                    </p:cNvGrpSpPr>
                    <p:nvPr/>
                  </p:nvGrpSpPr>
                  <p:grpSpPr bwMode="auto">
                    <a:xfrm>
                      <a:off x="1815" y="1649"/>
                      <a:ext cx="1049" cy="452"/>
                      <a:chOff x="1815" y="1485"/>
                      <a:chExt cx="1350" cy="660"/>
                    </a:xfrm>
                  </p:grpSpPr>
                  <p:grpSp>
                    <p:nvGrpSpPr>
                      <p:cNvPr id="30745" name="Group 25"/>
                      <p:cNvGrpSpPr>
                        <a:grpSpLocks/>
                      </p:cNvGrpSpPr>
                      <p:nvPr/>
                    </p:nvGrpSpPr>
                    <p:grpSpPr bwMode="auto">
                      <a:xfrm>
                        <a:off x="1815" y="1485"/>
                        <a:ext cx="450" cy="660"/>
                        <a:chOff x="1815" y="1485"/>
                        <a:chExt cx="450" cy="660"/>
                      </a:xfrm>
                    </p:grpSpPr>
                    <p:sp>
                      <p:nvSpPr>
                        <p:cNvPr id="30748" name="Oval 28"/>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47" name="AutoShape 27"/>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46" name="AutoShape 26"/>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741" name="Group 21"/>
                      <p:cNvGrpSpPr>
                        <a:grpSpLocks/>
                      </p:cNvGrpSpPr>
                      <p:nvPr/>
                    </p:nvGrpSpPr>
                    <p:grpSpPr bwMode="auto">
                      <a:xfrm>
                        <a:off x="2265" y="1485"/>
                        <a:ext cx="450" cy="660"/>
                        <a:chOff x="1815" y="1485"/>
                        <a:chExt cx="450" cy="660"/>
                      </a:xfrm>
                    </p:grpSpPr>
                    <p:sp>
                      <p:nvSpPr>
                        <p:cNvPr id="30744" name="Oval 24"/>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43" name="AutoShape 23"/>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42" name="AutoShape 22"/>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737" name="Group 17"/>
                      <p:cNvGrpSpPr>
                        <a:grpSpLocks/>
                      </p:cNvGrpSpPr>
                      <p:nvPr/>
                    </p:nvGrpSpPr>
                    <p:grpSpPr bwMode="auto">
                      <a:xfrm>
                        <a:off x="2715" y="1485"/>
                        <a:ext cx="450" cy="660"/>
                        <a:chOff x="1815" y="1485"/>
                        <a:chExt cx="450" cy="660"/>
                      </a:xfrm>
                    </p:grpSpPr>
                    <p:sp>
                      <p:nvSpPr>
                        <p:cNvPr id="30740" name="Oval 20"/>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39" name="AutoShape 19"/>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38" name="AutoShape 18"/>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sp>
                <p:nvSpPr>
                  <p:cNvPr id="30734" name="AutoShape 14"/>
                  <p:cNvSpPr>
                    <a:spLocks noChangeArrowheads="1"/>
                  </p:cNvSpPr>
                  <p:nvPr/>
                </p:nvSpPr>
                <p:spPr bwMode="auto">
                  <a:xfrm>
                    <a:off x="3060" y="1649"/>
                    <a:ext cx="700" cy="1051"/>
                  </a:xfrm>
                  <a:prstGeom prst="bracketPair">
                    <a:avLst>
                      <a:gd name="adj" fmla="val 16667"/>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33" name="Oval 13"/>
                  <p:cNvSpPr>
                    <a:spLocks noChangeArrowheads="1"/>
                  </p:cNvSpPr>
                  <p:nvPr/>
                </p:nvSpPr>
                <p:spPr bwMode="auto">
                  <a:xfrm>
                    <a:off x="5040" y="1653"/>
                    <a:ext cx="675" cy="1047"/>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0731" name="AutoShape 11"/>
                <p:cNvSpPr>
                  <a:spLocks noChangeShapeType="1"/>
                </p:cNvSpPr>
                <p:nvPr/>
              </p:nvSpPr>
              <p:spPr bwMode="auto">
                <a:xfrm flipV="1">
                  <a:off x="6585" y="11224"/>
                  <a:ext cx="0" cy="1995"/>
                </a:xfrm>
                <a:prstGeom prst="straightConnector1">
                  <a:avLst/>
                </a:prstGeom>
                <a:noFill/>
                <a:ln w="76200">
                  <a:solidFill>
                    <a:srgbClr val="C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730" name="Oval 10"/>
                <p:cNvSpPr>
                  <a:spLocks noChangeArrowheads="1"/>
                </p:cNvSpPr>
                <p:nvPr/>
              </p:nvSpPr>
              <p:spPr bwMode="auto">
                <a:xfrm>
                  <a:off x="3604" y="10954"/>
                  <a:ext cx="390" cy="408"/>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0729" name="Oval 9"/>
                <p:cNvSpPr>
                  <a:spLocks noChangeArrowheads="1"/>
                </p:cNvSpPr>
                <p:nvPr/>
              </p:nvSpPr>
              <p:spPr bwMode="auto">
                <a:xfrm>
                  <a:off x="4425" y="10816"/>
                  <a:ext cx="390" cy="408"/>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0728" name="Oval 8"/>
                <p:cNvSpPr>
                  <a:spLocks noChangeArrowheads="1"/>
                </p:cNvSpPr>
                <p:nvPr/>
              </p:nvSpPr>
              <p:spPr bwMode="auto">
                <a:xfrm>
                  <a:off x="5162" y="11062"/>
                  <a:ext cx="390" cy="408"/>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0727" name="Oval 7"/>
                <p:cNvSpPr>
                  <a:spLocks noChangeArrowheads="1"/>
                </p:cNvSpPr>
                <p:nvPr/>
              </p:nvSpPr>
              <p:spPr bwMode="auto">
                <a:xfrm>
                  <a:off x="5917" y="10816"/>
                  <a:ext cx="390" cy="408"/>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0726" name="Oval 6"/>
                <p:cNvSpPr>
                  <a:spLocks noChangeArrowheads="1"/>
                </p:cNvSpPr>
                <p:nvPr/>
              </p:nvSpPr>
              <p:spPr bwMode="auto">
                <a:xfrm>
                  <a:off x="6915" y="10816"/>
                  <a:ext cx="390" cy="408"/>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0725" name="Oval 5"/>
                <p:cNvSpPr>
                  <a:spLocks noChangeArrowheads="1"/>
                </p:cNvSpPr>
                <p:nvPr/>
              </p:nvSpPr>
              <p:spPr bwMode="auto">
                <a:xfrm>
                  <a:off x="4928" y="13207"/>
                  <a:ext cx="390" cy="408"/>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0724" name="Oval 4"/>
                <p:cNvSpPr>
                  <a:spLocks noChangeArrowheads="1"/>
                </p:cNvSpPr>
                <p:nvPr/>
              </p:nvSpPr>
              <p:spPr bwMode="auto">
                <a:xfrm>
                  <a:off x="6016" y="13219"/>
                  <a:ext cx="390" cy="408"/>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grpSp>
        </p:grpSp>
      </p:grpSp>
      <p:sp>
        <p:nvSpPr>
          <p:cNvPr id="30824" name="Rectangle 104"/>
          <p:cNvSpPr>
            <a:spLocks noChangeArrowheads="1"/>
          </p:cNvSpPr>
          <p:nvPr/>
        </p:nvSpPr>
        <p:spPr bwMode="auto">
          <a:xfrm>
            <a:off x="45720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820">
                                            <p:txEl>
                                              <p:pRg st="3" end="3"/>
                                            </p:txEl>
                                          </p:spTgt>
                                        </p:tgtEl>
                                        <p:attrNameLst>
                                          <p:attrName>style.visibility</p:attrName>
                                        </p:attrNameLst>
                                      </p:cBhvr>
                                      <p:to>
                                        <p:strVal val="visible"/>
                                      </p:to>
                                    </p:set>
                                    <p:animEffect transition="in" filter="fade">
                                      <p:cBhvr>
                                        <p:cTn id="7" dur="1000"/>
                                        <p:tgtEl>
                                          <p:spTgt spid="30820">
                                            <p:txEl>
                                              <p:pRg st="3" end="3"/>
                                            </p:txEl>
                                          </p:spTgt>
                                        </p:tgtEl>
                                      </p:cBhvr>
                                    </p:animEffect>
                                    <p:anim calcmode="lin" valueType="num">
                                      <p:cBhvr>
                                        <p:cTn id="8" dur="1000" fill="hold"/>
                                        <p:tgtEl>
                                          <p:spTgt spid="30820">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082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0820">
                                            <p:txEl>
                                              <p:pRg st="5" end="5"/>
                                            </p:txEl>
                                          </p:spTgt>
                                        </p:tgtEl>
                                        <p:attrNameLst>
                                          <p:attrName>style.visibility</p:attrName>
                                        </p:attrNameLst>
                                      </p:cBhvr>
                                      <p:to>
                                        <p:strVal val="visible"/>
                                      </p:to>
                                    </p:set>
                                    <p:animEffect transition="in" filter="fade">
                                      <p:cBhvr>
                                        <p:cTn id="14" dur="1000"/>
                                        <p:tgtEl>
                                          <p:spTgt spid="30820">
                                            <p:txEl>
                                              <p:pRg st="5" end="5"/>
                                            </p:txEl>
                                          </p:spTgt>
                                        </p:tgtEl>
                                      </p:cBhvr>
                                    </p:animEffect>
                                    <p:anim calcmode="lin" valueType="num">
                                      <p:cBhvr>
                                        <p:cTn id="15" dur="1000" fill="hold"/>
                                        <p:tgtEl>
                                          <p:spTgt spid="30820">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082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0820">
                                            <p:txEl>
                                              <p:pRg st="7" end="7"/>
                                            </p:txEl>
                                          </p:spTgt>
                                        </p:tgtEl>
                                        <p:attrNameLst>
                                          <p:attrName>style.visibility</p:attrName>
                                        </p:attrNameLst>
                                      </p:cBhvr>
                                      <p:to>
                                        <p:strVal val="visible"/>
                                      </p:to>
                                    </p:set>
                                    <p:animEffect transition="in" filter="fade">
                                      <p:cBhvr>
                                        <p:cTn id="21" dur="1000"/>
                                        <p:tgtEl>
                                          <p:spTgt spid="30820">
                                            <p:txEl>
                                              <p:pRg st="7" end="7"/>
                                            </p:txEl>
                                          </p:spTgt>
                                        </p:tgtEl>
                                      </p:cBhvr>
                                    </p:animEffect>
                                    <p:anim calcmode="lin" valueType="num">
                                      <p:cBhvr>
                                        <p:cTn id="22" dur="1000" fill="hold"/>
                                        <p:tgtEl>
                                          <p:spTgt spid="30820">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082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170" name="Rectangle 5"/>
          <p:cNvSpPr>
            <a:spLocks noGrp="1" noChangeArrowheads="1"/>
          </p:cNvSpPr>
          <p:nvPr>
            <p:ph type="ctrTitle"/>
          </p:nvPr>
        </p:nvSpPr>
        <p:spPr>
          <a:xfrm>
            <a:off x="304800" y="228600"/>
            <a:ext cx="8686800" cy="1676400"/>
          </a:xfrm>
        </p:spPr>
        <p:txBody>
          <a:bodyPr>
            <a:normAutofit fontScale="90000"/>
          </a:bodyPr>
          <a:lstStyle/>
          <a:p>
            <a:pPr algn="l" eaLnBrk="1" hangingPunct="1"/>
            <a:r>
              <a:rPr lang="en-US" sz="4000" b="1" smtClean="0">
                <a:solidFill>
                  <a:srgbClr val="FF0000"/>
                </a:solidFill>
                <a:latin typeface="Times New Roman" pitchFamily="18" charset="0"/>
              </a:rPr>
              <a:t>S7L2.</a:t>
            </a:r>
            <a:r>
              <a:rPr lang="en-US" sz="4000" b="1" smtClean="0">
                <a:latin typeface="Times New Roman" pitchFamily="18" charset="0"/>
              </a:rPr>
              <a:t> Students will describe the structure and function of cells, tissues, organs, and organ systems.</a:t>
            </a:r>
            <a:r>
              <a:rPr lang="en-US" sz="4000" smtClean="0"/>
              <a:t> </a:t>
            </a:r>
          </a:p>
        </p:txBody>
      </p:sp>
      <p:sp>
        <p:nvSpPr>
          <p:cNvPr id="7171" name="Rectangle 6"/>
          <p:cNvSpPr>
            <a:spLocks noGrp="1" noChangeArrowheads="1"/>
          </p:cNvSpPr>
          <p:nvPr>
            <p:ph type="subTitle" idx="1"/>
          </p:nvPr>
        </p:nvSpPr>
        <p:spPr>
          <a:xfrm>
            <a:off x="228600" y="2057400"/>
            <a:ext cx="8686800" cy="4572000"/>
          </a:xfrm>
        </p:spPr>
        <p:txBody>
          <a:bodyPr>
            <a:normAutofit lnSpcReduction="10000"/>
          </a:bodyPr>
          <a:lstStyle/>
          <a:p>
            <a:pPr marL="609600" indent="-609600" algn="l" eaLnBrk="1" hangingPunct="1">
              <a:lnSpc>
                <a:spcPct val="80000"/>
              </a:lnSpc>
              <a:buFontTx/>
              <a:buAutoNum type="alphaUcPeriod"/>
            </a:pPr>
            <a:r>
              <a:rPr lang="en-US" smtClean="0">
                <a:latin typeface="Times New Roman" pitchFamily="18" charset="0"/>
              </a:rPr>
              <a:t>Explain that cells take in nutrients in order to grow and divide and to make needed materials.</a:t>
            </a:r>
          </a:p>
          <a:p>
            <a:pPr marL="609600" indent="-609600" algn="l" eaLnBrk="1" hangingPunct="1">
              <a:lnSpc>
                <a:spcPct val="80000"/>
              </a:lnSpc>
              <a:buFontTx/>
              <a:buAutoNum type="alphaUcPeriod"/>
            </a:pPr>
            <a:r>
              <a:rPr lang="en-US" smtClean="0">
                <a:latin typeface="Times New Roman" pitchFamily="18" charset="0"/>
              </a:rPr>
              <a:t>Relate cell structures (cell membrane, nucleus, cytoplasm, chloroplasts, mitochondria) to basic cell functions. </a:t>
            </a:r>
          </a:p>
          <a:p>
            <a:pPr marL="609600" indent="-609600" algn="l" eaLnBrk="1" hangingPunct="1">
              <a:lnSpc>
                <a:spcPct val="80000"/>
              </a:lnSpc>
              <a:buFontTx/>
              <a:buAutoNum type="alphaUcPeriod"/>
            </a:pPr>
            <a:r>
              <a:rPr lang="en-US" smtClean="0">
                <a:latin typeface="Times New Roman" pitchFamily="18" charset="0"/>
              </a:rPr>
              <a:t>Explain that cells are organized into tissues, tissues into organs, organs into systems, and systems into organisms. </a:t>
            </a:r>
          </a:p>
          <a:p>
            <a:pPr marL="609600" indent="-609600" algn="l" eaLnBrk="1" hangingPunct="1">
              <a:lnSpc>
                <a:spcPct val="80000"/>
              </a:lnSpc>
              <a:buFontTx/>
              <a:buAutoNum type="alphaUcPeriod"/>
            </a:pPr>
            <a:r>
              <a:rPr lang="en-US" smtClean="0">
                <a:latin typeface="Times New Roman" pitchFamily="18" charset="0"/>
              </a:rPr>
              <a:t>Explain that tissues, organs, and organ systems serve the needs cells have for oxygen, food, and waste removal.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http://www.goldiesroom.org/Multimedia/Bio_Images/06%20Transport/12%20Active%20Transport.gif"/>
          <p:cNvPicPr>
            <a:picLocks noChangeAspect="1" noChangeArrowheads="1" noCrop="1"/>
          </p:cNvPicPr>
          <p:nvPr/>
        </p:nvPicPr>
        <p:blipFill>
          <a:blip r:embed="rId2" cstate="print"/>
          <a:srcRect/>
          <a:stretch>
            <a:fillRect/>
          </a:stretch>
        </p:blipFill>
        <p:spPr bwMode="auto">
          <a:xfrm>
            <a:off x="2514600" y="1524000"/>
            <a:ext cx="4356100" cy="341557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0" descr="stick figure.png"/>
          <p:cNvPicPr>
            <a:picLocks noChangeAspect="1" noChangeArrowheads="1"/>
          </p:cNvPicPr>
          <p:nvPr/>
        </p:nvPicPr>
        <p:blipFill>
          <a:blip r:embed="rId2" cstate="print"/>
          <a:srcRect/>
          <a:stretch>
            <a:fillRect/>
          </a:stretch>
        </p:blipFill>
        <p:spPr bwMode="auto">
          <a:xfrm>
            <a:off x="1524000" y="1371600"/>
            <a:ext cx="1152525" cy="1617579"/>
          </a:xfrm>
          <a:prstGeom prst="rect">
            <a:avLst/>
          </a:prstGeom>
          <a:noFill/>
        </p:spPr>
      </p:pic>
      <p:grpSp>
        <p:nvGrpSpPr>
          <p:cNvPr id="31746" name="Group 2"/>
          <p:cNvGrpSpPr>
            <a:grpSpLocks/>
          </p:cNvGrpSpPr>
          <p:nvPr/>
        </p:nvGrpSpPr>
        <p:grpSpPr bwMode="auto">
          <a:xfrm>
            <a:off x="381000" y="1905000"/>
            <a:ext cx="8479196" cy="3976687"/>
            <a:chOff x="1158" y="1403"/>
            <a:chExt cx="8391" cy="3300"/>
          </a:xfrm>
        </p:grpSpPr>
        <p:grpSp>
          <p:nvGrpSpPr>
            <p:cNvPr id="31750" name="Group 6"/>
            <p:cNvGrpSpPr>
              <a:grpSpLocks/>
            </p:cNvGrpSpPr>
            <p:nvPr/>
          </p:nvGrpSpPr>
          <p:grpSpPr bwMode="auto">
            <a:xfrm>
              <a:off x="3179" y="1403"/>
              <a:ext cx="5348" cy="3300"/>
              <a:chOff x="3179" y="1403"/>
              <a:chExt cx="5348" cy="3300"/>
            </a:xfrm>
          </p:grpSpPr>
          <p:sp>
            <p:nvSpPr>
              <p:cNvPr id="31755" name="AutoShape 11"/>
              <p:cNvSpPr>
                <a:spLocks noChangeShapeType="1"/>
              </p:cNvSpPr>
              <p:nvPr/>
            </p:nvSpPr>
            <p:spPr bwMode="auto">
              <a:xfrm>
                <a:off x="3797" y="1598"/>
                <a:ext cx="4063" cy="3105"/>
              </a:xfrm>
              <a:prstGeom prst="curvedConnector3">
                <a:avLst>
                  <a:gd name="adj1" fmla="val 57000"/>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1754" name="Oval 10"/>
              <p:cNvSpPr>
                <a:spLocks noChangeArrowheads="1"/>
              </p:cNvSpPr>
              <p:nvPr/>
            </p:nvSpPr>
            <p:spPr bwMode="auto">
              <a:xfrm>
                <a:off x="3179" y="1403"/>
                <a:ext cx="349" cy="330"/>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1753" name="Oval 9"/>
              <p:cNvSpPr>
                <a:spLocks noChangeArrowheads="1"/>
              </p:cNvSpPr>
              <p:nvPr/>
            </p:nvSpPr>
            <p:spPr bwMode="auto">
              <a:xfrm>
                <a:off x="8178" y="4163"/>
                <a:ext cx="349" cy="330"/>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1752" name="AutoShape 8"/>
              <p:cNvSpPr>
                <a:spLocks noChangeShapeType="1"/>
              </p:cNvSpPr>
              <p:nvPr/>
            </p:nvSpPr>
            <p:spPr bwMode="auto">
              <a:xfrm>
                <a:off x="3540" y="1733"/>
                <a:ext cx="1210" cy="540"/>
              </a:xfrm>
              <a:prstGeom prst="straightConnector1">
                <a:avLst/>
              </a:prstGeom>
              <a:noFill/>
              <a:ln w="9525">
                <a:solidFill>
                  <a:srgbClr val="000000"/>
                </a:solidFill>
                <a:prstDash val="dash"/>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1751" name="AutoShape 7"/>
              <p:cNvSpPr>
                <a:spLocks noChangeShapeType="1"/>
              </p:cNvSpPr>
              <p:nvPr/>
            </p:nvSpPr>
            <p:spPr bwMode="auto">
              <a:xfrm flipH="1" flipV="1">
                <a:off x="6980" y="3623"/>
                <a:ext cx="1198" cy="630"/>
              </a:xfrm>
              <a:prstGeom prst="straightConnector1">
                <a:avLst/>
              </a:prstGeom>
              <a:noFill/>
              <a:ln w="9525">
                <a:solidFill>
                  <a:srgbClr val="000000"/>
                </a:solidFill>
                <a:prstDash val="dash"/>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grpSp>
          <p:nvGrpSpPr>
            <p:cNvPr id="31747" name="Group 3"/>
            <p:cNvGrpSpPr>
              <a:grpSpLocks/>
            </p:cNvGrpSpPr>
            <p:nvPr/>
          </p:nvGrpSpPr>
          <p:grpSpPr bwMode="auto">
            <a:xfrm>
              <a:off x="1158" y="2099"/>
              <a:ext cx="8391" cy="2289"/>
              <a:chOff x="1158" y="2099"/>
              <a:chExt cx="8391" cy="2289"/>
            </a:xfrm>
          </p:grpSpPr>
          <p:sp>
            <p:nvSpPr>
              <p:cNvPr id="31749" name="Text Box 5"/>
              <p:cNvSpPr txBox="1">
                <a:spLocks noChangeArrowheads="1"/>
              </p:cNvSpPr>
              <p:nvPr/>
            </p:nvSpPr>
            <p:spPr bwMode="auto">
              <a:xfrm>
                <a:off x="1158" y="2813"/>
                <a:ext cx="2811" cy="15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NO ENERGY NEEDED</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Diffusion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Osmosis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Facilitated Diffusion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1748" name="Text Box 4"/>
              <p:cNvSpPr txBox="1">
                <a:spLocks noChangeArrowheads="1"/>
              </p:cNvSpPr>
              <p:nvPr/>
            </p:nvSpPr>
            <p:spPr bwMode="auto">
              <a:xfrm>
                <a:off x="6738" y="2099"/>
                <a:ext cx="2811" cy="91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ENERGY NEEDED</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Active Transport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31756" name="Rectangle 12"/>
          <p:cNvSpPr>
            <a:spLocks noChangeArrowheads="1"/>
          </p:cNvSpPr>
          <p:nvPr/>
        </p:nvSpPr>
        <p:spPr bwMode="auto">
          <a:xfrm>
            <a:off x="381000" y="152400"/>
            <a:ext cx="2209800"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ANALOGY:</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759" name="Rectangle 1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
            </a:r>
            <a:br>
              <a:rPr kumimoji="0" lang="en-US" sz="9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45720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9" name="Picture 10" descr="stick figure.png"/>
          <p:cNvPicPr>
            <a:picLocks noChangeAspect="1" noChangeArrowheads="1"/>
          </p:cNvPicPr>
          <p:nvPr/>
        </p:nvPicPr>
        <p:blipFill>
          <a:blip r:embed="rId2" cstate="print"/>
          <a:srcRect/>
          <a:stretch>
            <a:fillRect/>
          </a:stretch>
        </p:blipFill>
        <p:spPr bwMode="auto">
          <a:xfrm>
            <a:off x="7467600" y="4724400"/>
            <a:ext cx="1152525" cy="1617579"/>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bio.miami.edu/~cmallery/150/memb/c8.7x17.transport.jpg"/>
          <p:cNvPicPr>
            <a:picLocks noChangeAspect="1" noChangeArrowheads="1"/>
          </p:cNvPicPr>
          <p:nvPr/>
        </p:nvPicPr>
        <p:blipFill>
          <a:blip r:embed="rId2" cstate="print"/>
          <a:srcRect/>
          <a:stretch>
            <a:fillRect/>
          </a:stretch>
        </p:blipFill>
        <p:spPr bwMode="auto">
          <a:xfrm>
            <a:off x="1066800" y="533400"/>
            <a:ext cx="7086600" cy="5476009"/>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9" descr="endocytosis and exocytosis.gif"/>
          <p:cNvPicPr>
            <a:picLocks noChangeAspect="1" noChangeArrowheads="1"/>
          </p:cNvPicPr>
          <p:nvPr/>
        </p:nvPicPr>
        <p:blipFill>
          <a:blip r:embed="rId2" cstate="print"/>
          <a:srcRect/>
          <a:stretch>
            <a:fillRect/>
          </a:stretch>
        </p:blipFill>
        <p:spPr bwMode="auto">
          <a:xfrm>
            <a:off x="228600" y="2438400"/>
            <a:ext cx="5471932" cy="3543300"/>
          </a:xfrm>
          <a:prstGeom prst="rect">
            <a:avLst/>
          </a:prstGeom>
          <a:noFill/>
        </p:spPr>
      </p:pic>
      <p:sp>
        <p:nvSpPr>
          <p:cNvPr id="32769" name="Text Box 1"/>
          <p:cNvSpPr txBox="1">
            <a:spLocks noChangeArrowheads="1"/>
          </p:cNvSpPr>
          <p:nvPr/>
        </p:nvSpPr>
        <p:spPr bwMode="auto">
          <a:xfrm>
            <a:off x="5791200" y="2667000"/>
            <a:ext cx="3124200" cy="35052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Calibri" pitchFamily="34" charset="0"/>
                <a:ea typeface="Times New Roman" pitchFamily="18" charset="0"/>
                <a:cs typeface="Arial" pitchFamily="34" charset="0"/>
              </a:rPr>
              <a:t>Food is moved </a:t>
            </a:r>
            <a:r>
              <a:rPr kumimoji="0" lang="en-US" sz="2400" b="1" i="0" u="sng" strike="noStrike" cap="none" normalizeH="0" baseline="0" dirty="0" smtClean="0">
                <a:ln>
                  <a:noFill/>
                </a:ln>
                <a:effectLst/>
                <a:latin typeface="Calibri" pitchFamily="34" charset="0"/>
                <a:ea typeface="Times New Roman" pitchFamily="18" charset="0"/>
                <a:cs typeface="Arial" pitchFamily="34" charset="0"/>
              </a:rPr>
              <a:t>into the cell</a:t>
            </a:r>
            <a:r>
              <a:rPr kumimoji="0" lang="en-US" sz="2400" b="0" i="0" u="none" strike="noStrike" cap="none" normalizeH="0" baseline="0" dirty="0" smtClean="0">
                <a:ln>
                  <a:noFill/>
                </a:ln>
                <a:effectLst/>
                <a:latin typeface="Calibri" pitchFamily="34" charset="0"/>
                <a:ea typeface="Times New Roman" pitchFamily="18" charset="0"/>
                <a:cs typeface="Arial" pitchFamily="34" charset="0"/>
              </a:rPr>
              <a:t> by </a:t>
            </a:r>
            <a:r>
              <a:rPr kumimoji="0" lang="en-US" sz="2400" b="1" i="0" u="sng" strike="noStrike" cap="none" normalizeH="0" baseline="0" dirty="0" smtClean="0">
                <a:ln>
                  <a:noFill/>
                </a:ln>
                <a:effectLst/>
                <a:latin typeface="Calibri" pitchFamily="34" charset="0"/>
                <a:ea typeface="Times New Roman" pitchFamily="18" charset="0"/>
                <a:cs typeface="Arial" pitchFamily="34" charset="0"/>
              </a:rPr>
              <a:t>Endo</a:t>
            </a:r>
            <a:r>
              <a:rPr kumimoji="0" lang="en-US" sz="2400" b="1" i="0" u="none" strike="noStrike" cap="none" normalizeH="0" baseline="0" dirty="0" smtClean="0">
                <a:ln>
                  <a:noFill/>
                </a:ln>
                <a:effectLst/>
                <a:latin typeface="Calibri" pitchFamily="34" charset="0"/>
                <a:ea typeface="Times New Roman" pitchFamily="18" charset="0"/>
                <a:cs typeface="Arial" pitchFamily="34" charset="0"/>
              </a:rPr>
              <a:t>cytosis</a:t>
            </a: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Calibri" pitchFamily="34" charset="0"/>
                <a:ea typeface="Times New Roman" pitchFamily="18" charset="0"/>
                <a:cs typeface="Arial" pitchFamily="34" charset="0"/>
              </a:rPr>
              <a:t>Wastes are moved </a:t>
            </a:r>
            <a:r>
              <a:rPr kumimoji="0" lang="en-US" sz="2400" b="1" i="0" u="sng" strike="noStrike" cap="none" normalizeH="0" baseline="0" dirty="0" smtClean="0">
                <a:ln>
                  <a:noFill/>
                </a:ln>
                <a:effectLst/>
                <a:latin typeface="Calibri" pitchFamily="34" charset="0"/>
                <a:ea typeface="Times New Roman" pitchFamily="18" charset="0"/>
                <a:cs typeface="Arial" pitchFamily="34" charset="0"/>
              </a:rPr>
              <a:t>out of the cell</a:t>
            </a:r>
            <a:r>
              <a:rPr kumimoji="0" lang="en-US" sz="2400" b="0" i="0" u="none" strike="noStrike" cap="none" normalizeH="0" baseline="0" dirty="0" smtClean="0">
                <a:ln>
                  <a:noFill/>
                </a:ln>
                <a:effectLst/>
                <a:latin typeface="Calibri" pitchFamily="34" charset="0"/>
                <a:ea typeface="Times New Roman" pitchFamily="18" charset="0"/>
                <a:cs typeface="Arial" pitchFamily="34" charset="0"/>
              </a:rPr>
              <a:t> by </a:t>
            </a:r>
            <a:r>
              <a:rPr kumimoji="0" lang="en-US" sz="2400" b="1" i="0" u="sng" strike="noStrike" cap="none" normalizeH="0" baseline="0" dirty="0" smtClean="0">
                <a:ln>
                  <a:noFill/>
                </a:ln>
                <a:effectLst/>
                <a:latin typeface="Calibri" pitchFamily="34" charset="0"/>
                <a:ea typeface="Times New Roman" pitchFamily="18" charset="0"/>
                <a:cs typeface="Arial" pitchFamily="34" charset="0"/>
              </a:rPr>
              <a:t>Exo</a:t>
            </a:r>
            <a:r>
              <a:rPr kumimoji="0" lang="en-US" sz="2400" b="1" i="0" u="none" strike="noStrike" cap="none" normalizeH="0" baseline="0" dirty="0" smtClean="0">
                <a:ln>
                  <a:noFill/>
                </a:ln>
                <a:effectLst/>
                <a:latin typeface="Calibri" pitchFamily="34" charset="0"/>
                <a:ea typeface="Times New Roman" pitchFamily="18" charset="0"/>
                <a:cs typeface="Arial" pitchFamily="34" charset="0"/>
              </a:rPr>
              <a:t>cytosis</a:t>
            </a:r>
            <a:endParaRPr kumimoji="0" lang="en-US" sz="2400" b="0" i="0" u="none" strike="noStrike" cap="none" normalizeH="0" baseline="0" dirty="0" smtClean="0">
              <a:ln>
                <a:noFill/>
              </a:ln>
              <a:effectLst/>
              <a:latin typeface="Arial" pitchFamily="34" charset="0"/>
              <a:cs typeface="Arial" pitchFamily="34" charset="0"/>
            </a:endParaRPr>
          </a:p>
        </p:txBody>
      </p:sp>
      <p:sp>
        <p:nvSpPr>
          <p:cNvPr id="32771" name="Rectangle 3"/>
          <p:cNvSpPr>
            <a:spLocks noChangeArrowheads="1"/>
          </p:cNvSpPr>
          <p:nvPr/>
        </p:nvSpPr>
        <p:spPr bwMode="auto">
          <a:xfrm>
            <a:off x="304800" y="388204"/>
            <a:ext cx="8534400"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34950" marR="0" lvl="0" indent="-234950" algn="l" defTabSz="914400" rtl="0" eaLnBrk="1" fontAlgn="base" latinLnBrk="0" hangingPunct="1">
              <a:lnSpc>
                <a:spcPct val="100000"/>
              </a:lnSpc>
              <a:spcBef>
                <a:spcPct val="0"/>
              </a:spcBef>
              <a:spcAft>
                <a:spcPct val="0"/>
              </a:spcAft>
              <a:buClrTx/>
              <a:buSzTx/>
              <a:buFontTx/>
              <a:buChar char="•"/>
              <a:tabLst/>
            </a:pPr>
            <a:r>
              <a:rPr kumimoji="0" lang="en-US" sz="2800" b="1" i="0" u="none" strike="noStrike" cap="none" normalizeH="0" baseline="0" dirty="0" smtClean="0">
                <a:ln>
                  <a:noFill/>
                </a:ln>
                <a:effectLst/>
                <a:latin typeface="Calibri" pitchFamily="34" charset="0"/>
                <a:ea typeface="Times New Roman" pitchFamily="18" charset="0"/>
                <a:cs typeface="Arial" pitchFamily="34" charset="0"/>
              </a:rPr>
              <a:t>Endocytosis and Exocytosis</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 is the mechanism by which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very large molecules</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 (such as food and wastes) get into and out of the cell</a:t>
            </a:r>
            <a:endParaRPr kumimoji="0" lang="en-US" sz="2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772"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773" name="Rectangle 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2769">
                                            <p:txEl>
                                              <p:pRg st="0" end="0"/>
                                            </p:txEl>
                                          </p:spTgt>
                                        </p:tgtEl>
                                        <p:attrNameLst>
                                          <p:attrName>style.visibility</p:attrName>
                                        </p:attrNameLst>
                                      </p:cBhvr>
                                      <p:to>
                                        <p:strVal val="visible"/>
                                      </p:to>
                                    </p:set>
                                    <p:animEffect transition="in" filter="fade">
                                      <p:cBhvr>
                                        <p:cTn id="7" dur="1000"/>
                                        <p:tgtEl>
                                          <p:spTgt spid="32769">
                                            <p:txEl>
                                              <p:pRg st="0" end="0"/>
                                            </p:txEl>
                                          </p:spTgt>
                                        </p:tgtEl>
                                      </p:cBhvr>
                                    </p:animEffect>
                                    <p:anim calcmode="lin" valueType="num">
                                      <p:cBhvr>
                                        <p:cTn id="8" dur="1000" fill="hold"/>
                                        <p:tgtEl>
                                          <p:spTgt spid="3276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76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2769">
                                            <p:txEl>
                                              <p:pRg st="3" end="3"/>
                                            </p:txEl>
                                          </p:spTgt>
                                        </p:tgtEl>
                                        <p:attrNameLst>
                                          <p:attrName>style.visibility</p:attrName>
                                        </p:attrNameLst>
                                      </p:cBhvr>
                                      <p:to>
                                        <p:strVal val="visible"/>
                                      </p:to>
                                    </p:set>
                                    <p:animEffect transition="in" filter="fade">
                                      <p:cBhvr>
                                        <p:cTn id="14" dur="1000"/>
                                        <p:tgtEl>
                                          <p:spTgt spid="32769">
                                            <p:txEl>
                                              <p:pRg st="3" end="3"/>
                                            </p:txEl>
                                          </p:spTgt>
                                        </p:tgtEl>
                                      </p:cBhvr>
                                    </p:animEffect>
                                    <p:anim calcmode="lin" valueType="num">
                                      <p:cBhvr>
                                        <p:cTn id="15" dur="1000" fill="hold"/>
                                        <p:tgtEl>
                                          <p:spTgt spid="32769">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276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a:hlinkClick r:id="rId2"/>
          </p:cNvPr>
          <p:cNvPicPr>
            <a:picLocks noChangeAspect="1" noChangeArrowheads="1"/>
          </p:cNvPicPr>
          <p:nvPr/>
        </p:nvPicPr>
        <p:blipFill>
          <a:blip r:embed="rId3" cstate="print"/>
          <a:srcRect/>
          <a:stretch>
            <a:fillRect/>
          </a:stretch>
        </p:blipFill>
        <p:spPr bwMode="auto">
          <a:xfrm>
            <a:off x="857250" y="771525"/>
            <a:ext cx="7429500" cy="531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304800" y="609600"/>
            <a:ext cx="86106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9113" marR="0" lvl="0" indent="-519113"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Ex: White Blood Cells, which are part of the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immune system</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 surround and engulf bacteria by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endocytosis</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a:t>
            </a:r>
            <a:endParaRPr kumimoji="0" lang="en-US" sz="2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effectLst/>
              <a:latin typeface="Arial" pitchFamily="34" charset="0"/>
              <a:cs typeface="Arial" pitchFamily="34" charset="0"/>
            </a:endParaRPr>
          </a:p>
        </p:txBody>
      </p:sp>
      <p:pic>
        <p:nvPicPr>
          <p:cNvPr id="33793" name="Picture 0" descr="phagocytefunction.gif"/>
          <p:cNvPicPr>
            <a:picLocks noChangeAspect="1" noChangeArrowheads="1"/>
          </p:cNvPicPr>
          <p:nvPr/>
        </p:nvPicPr>
        <p:blipFill>
          <a:blip r:embed="rId2" cstate="print">
            <a:clrChange>
              <a:clrFrom>
                <a:srgbClr val="CC0033"/>
              </a:clrFrom>
              <a:clrTo>
                <a:srgbClr val="CC0033">
                  <a:alpha val="0"/>
                </a:srgbClr>
              </a:clrTo>
            </a:clrChange>
          </a:blip>
          <a:srcRect/>
          <a:stretch>
            <a:fillRect/>
          </a:stretch>
        </p:blipFill>
        <p:spPr bwMode="auto">
          <a:xfrm>
            <a:off x="2362200" y="2133600"/>
            <a:ext cx="4138895" cy="3835679"/>
          </a:xfrm>
          <a:prstGeom prst="rect">
            <a:avLst/>
          </a:prstGeom>
          <a:noFill/>
        </p:spPr>
      </p:pic>
      <p:sp>
        <p:nvSpPr>
          <p:cNvPr id="33795" name="Rectangle 3"/>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43000" y="381000"/>
            <a:ext cx="7010400" cy="550863"/>
          </a:xfrm>
        </p:spPr>
        <p:txBody>
          <a:bodyPr>
            <a:normAutofit fontScale="90000"/>
          </a:bodyPr>
          <a:lstStyle/>
          <a:p>
            <a:pPr eaLnBrk="1" hangingPunct="1"/>
            <a:r>
              <a:rPr lang="en-US" sz="4000" smtClean="0"/>
              <a:t>Types of Active Transport</a:t>
            </a:r>
          </a:p>
        </p:txBody>
      </p:sp>
      <p:sp>
        <p:nvSpPr>
          <p:cNvPr id="47107" name="Rectangle 3"/>
          <p:cNvSpPr>
            <a:spLocks noGrp="1" noChangeArrowheads="1"/>
          </p:cNvSpPr>
          <p:nvPr>
            <p:ph type="body" sz="half" idx="1"/>
          </p:nvPr>
        </p:nvSpPr>
        <p:spPr>
          <a:xfrm>
            <a:off x="152400" y="1509713"/>
            <a:ext cx="5486400" cy="5348287"/>
          </a:xfrm>
          <a:ln>
            <a:solidFill>
              <a:schemeClr val="tx1"/>
            </a:solidFill>
          </a:ln>
        </p:spPr>
        <p:txBody>
          <a:bodyPr/>
          <a:lstStyle/>
          <a:p>
            <a:pPr marL="304800" indent="-304800" eaLnBrk="1" hangingPunct="1">
              <a:lnSpc>
                <a:spcPct val="90000"/>
              </a:lnSpc>
              <a:buFontTx/>
              <a:buNone/>
            </a:pPr>
            <a:r>
              <a:rPr lang="en-US" smtClean="0"/>
              <a:t>3. </a:t>
            </a:r>
            <a:r>
              <a:rPr lang="en-US" b="1" smtClean="0">
                <a:solidFill>
                  <a:srgbClr val="FFF597"/>
                </a:solidFill>
              </a:rPr>
              <a:t>Exocytosis</a:t>
            </a:r>
            <a:r>
              <a:rPr lang="en-US" smtClean="0">
                <a:solidFill>
                  <a:srgbClr val="FFF597"/>
                </a:solidFill>
              </a:rPr>
              <a:t>:</a:t>
            </a:r>
            <a:r>
              <a:rPr lang="en-US" smtClean="0"/>
              <a:t> </a:t>
            </a:r>
            <a:r>
              <a:rPr lang="en-US" sz="3600" smtClean="0"/>
              <a:t>Forces material out of cell</a:t>
            </a:r>
            <a:r>
              <a:rPr lang="en-US" smtClean="0"/>
              <a:t> in bulk</a:t>
            </a:r>
          </a:p>
          <a:p>
            <a:pPr marL="762000" lvl="1" indent="-304800" eaLnBrk="1" hangingPunct="1">
              <a:lnSpc>
                <a:spcPct val="90000"/>
              </a:lnSpc>
              <a:buFontTx/>
              <a:buChar char="•"/>
            </a:pPr>
            <a:r>
              <a:rPr lang="en-US" smtClean="0"/>
              <a:t>membrane surrounding the material fuses with cell membrane</a:t>
            </a:r>
            <a:endParaRPr lang="en-US" sz="3200" smtClean="0"/>
          </a:p>
          <a:p>
            <a:pPr marL="762000" lvl="1" indent="-304800" eaLnBrk="1" hangingPunct="1">
              <a:lnSpc>
                <a:spcPct val="90000"/>
              </a:lnSpc>
              <a:buFontTx/>
              <a:buChar char="•"/>
            </a:pPr>
            <a:r>
              <a:rPr lang="en-US" sz="3200" smtClean="0"/>
              <a:t>Cell changes shape – requires energy</a:t>
            </a:r>
          </a:p>
          <a:p>
            <a:pPr marL="762000" lvl="1" indent="-304800" eaLnBrk="1" hangingPunct="1">
              <a:lnSpc>
                <a:spcPct val="90000"/>
              </a:lnSpc>
              <a:buFontTx/>
              <a:buChar char="•"/>
            </a:pPr>
            <a:r>
              <a:rPr lang="en-US" sz="3200" smtClean="0"/>
              <a:t>EX:  Hormones or wastes released from cell</a:t>
            </a:r>
          </a:p>
        </p:txBody>
      </p:sp>
      <p:pic>
        <p:nvPicPr>
          <p:cNvPr id="22532" name="Picture 5" descr="exocytosis 2"/>
          <p:cNvPicPr>
            <a:picLocks noGrp="1" noChangeAspect="1" noChangeArrowheads="1" noCrop="1"/>
          </p:cNvPicPr>
          <p:nvPr>
            <p:ph type="clipArt" sz="half" idx="2"/>
          </p:nvPr>
        </p:nvPicPr>
        <p:blipFill>
          <a:blip r:embed="rId3" cstate="print"/>
          <a:srcRect/>
          <a:stretch>
            <a:fillRect/>
          </a:stretch>
        </p:blipFill>
        <p:spPr>
          <a:xfrm>
            <a:off x="6096000" y="2819400"/>
            <a:ext cx="2476500" cy="2476500"/>
          </a:xfrm>
          <a:noFill/>
        </p:spPr>
      </p:pic>
      <p:sp>
        <p:nvSpPr>
          <p:cNvPr id="22533" name="Text Box 6"/>
          <p:cNvSpPr txBox="1">
            <a:spLocks noChangeArrowheads="1"/>
          </p:cNvSpPr>
          <p:nvPr/>
        </p:nvSpPr>
        <p:spPr bwMode="auto">
          <a:xfrm>
            <a:off x="6400800" y="1524000"/>
            <a:ext cx="2057400" cy="1006475"/>
          </a:xfrm>
          <a:prstGeom prst="rect">
            <a:avLst/>
          </a:prstGeom>
          <a:noFill/>
          <a:ln w="9525">
            <a:noFill/>
            <a:miter lim="800000"/>
            <a:headEnd/>
            <a:tailEnd/>
          </a:ln>
        </p:spPr>
        <p:txBody>
          <a:bodyPr>
            <a:spAutoFit/>
          </a:bodyPr>
          <a:lstStyle/>
          <a:p>
            <a:pPr algn="ctr">
              <a:spcBef>
                <a:spcPct val="50000"/>
              </a:spcBef>
            </a:pPr>
            <a:r>
              <a:rPr lang="en-US" sz="2000">
                <a:hlinkClick r:id="rId4"/>
              </a:rPr>
              <a:t>Endocytosis &amp; Exocytosis </a:t>
            </a:r>
            <a:r>
              <a:rPr lang="en-US" sz="2000"/>
              <a:t>animations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7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71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bldLvl="5"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457200"/>
            <a:ext cx="6508000" cy="923330"/>
          </a:xfrm>
          <a:prstGeom prst="rect">
            <a:avLst/>
          </a:prstGeom>
          <a:noFill/>
        </p:spPr>
        <p:txBody>
          <a:bodyPr wrap="non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Osmosis—Elodea Leaf</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38914" name="Picture 2">
            <a:hlinkClick r:id="rId2"/>
          </p:cNvPr>
          <p:cNvPicPr>
            <a:picLocks noChangeAspect="1" noChangeArrowheads="1"/>
          </p:cNvPicPr>
          <p:nvPr/>
        </p:nvPicPr>
        <p:blipFill>
          <a:blip r:embed="rId3" cstate="print"/>
          <a:srcRect/>
          <a:stretch>
            <a:fillRect/>
          </a:stretch>
        </p:blipFill>
        <p:spPr bwMode="auto">
          <a:xfrm>
            <a:off x="762000" y="1447800"/>
            <a:ext cx="7515225" cy="483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eaLnBrk="1" hangingPunct="1"/>
            <a:r>
              <a:rPr lang="en-US" sz="4000" b="1" dirty="0" smtClean="0"/>
              <a:t>Effects of Osmosis on Life</a:t>
            </a:r>
            <a:br>
              <a:rPr lang="en-US" sz="4000" b="1" dirty="0" smtClean="0"/>
            </a:br>
            <a:endParaRPr lang="en-US" sz="4000" b="1" dirty="0" smtClean="0"/>
          </a:p>
        </p:txBody>
      </p:sp>
      <p:sp>
        <p:nvSpPr>
          <p:cNvPr id="23555" name="Rectangle 3"/>
          <p:cNvSpPr>
            <a:spLocks noGrp="1" noChangeArrowheads="1"/>
          </p:cNvSpPr>
          <p:nvPr>
            <p:ph type="body" idx="1"/>
          </p:nvPr>
        </p:nvSpPr>
        <p:spPr>
          <a:xfrm>
            <a:off x="228600" y="1143001"/>
            <a:ext cx="8763000" cy="3886200"/>
          </a:xfrm>
        </p:spPr>
        <p:txBody>
          <a:bodyPr/>
          <a:lstStyle/>
          <a:p>
            <a:pPr eaLnBrk="1" hangingPunct="1"/>
            <a:r>
              <a:rPr lang="en-US" dirty="0" smtClean="0">
                <a:solidFill>
                  <a:srgbClr val="FFF597"/>
                </a:solidFill>
              </a:rPr>
              <a:t>Osmosis</a:t>
            </a:r>
            <a:r>
              <a:rPr lang="en-US" dirty="0" smtClean="0"/>
              <a:t>- diffusion of water through a selectively permeable membrane</a:t>
            </a:r>
          </a:p>
          <a:p>
            <a:pPr eaLnBrk="1" hangingPunct="1">
              <a:buNone/>
            </a:pPr>
            <a:endParaRPr lang="en-US" sz="1000" dirty="0" smtClean="0"/>
          </a:p>
          <a:p>
            <a:pPr eaLnBrk="1" hangingPunct="1"/>
            <a:r>
              <a:rPr lang="en-US" b="1" dirty="0" smtClean="0"/>
              <a:t>Water is so small and there is so much of it the cell can’t control it’s movement through the cell membrane.</a:t>
            </a:r>
          </a:p>
          <a:p>
            <a:pPr eaLnBrk="1" hangingPunct="1">
              <a:buFontTx/>
              <a:buNone/>
            </a:pPr>
            <a:endParaRPr lang="en-US" b="1" dirty="0" smtClean="0"/>
          </a:p>
        </p:txBody>
      </p:sp>
      <p:pic>
        <p:nvPicPr>
          <p:cNvPr id="4" name="Picture 2">
            <a:hlinkClick r:id="rId3"/>
          </p:cNvPr>
          <p:cNvPicPr>
            <a:picLocks noChangeAspect="1" noChangeArrowheads="1"/>
          </p:cNvPicPr>
          <p:nvPr/>
        </p:nvPicPr>
        <p:blipFill>
          <a:blip r:embed="rId4" cstate="print"/>
          <a:srcRect/>
          <a:stretch>
            <a:fillRect/>
          </a:stretch>
        </p:blipFill>
        <p:spPr bwMode="auto">
          <a:xfrm>
            <a:off x="3810000" y="3695168"/>
            <a:ext cx="4588875" cy="2954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371600" y="152400"/>
            <a:ext cx="5118100" cy="617538"/>
          </a:xfrm>
        </p:spPr>
        <p:txBody>
          <a:bodyPr>
            <a:normAutofit fontScale="90000"/>
          </a:bodyPr>
          <a:lstStyle/>
          <a:p>
            <a:pPr eaLnBrk="1" hangingPunct="1"/>
            <a:r>
              <a:rPr lang="en-US" sz="4000" smtClean="0"/>
              <a:t>Hypotonic Solution</a:t>
            </a:r>
          </a:p>
        </p:txBody>
      </p:sp>
      <p:pic>
        <p:nvPicPr>
          <p:cNvPr id="24579" name="Picture 4" descr="hypotonic"/>
          <p:cNvPicPr>
            <a:picLocks noChangeAspect="1" noChangeArrowheads="1"/>
          </p:cNvPicPr>
          <p:nvPr/>
        </p:nvPicPr>
        <p:blipFill>
          <a:blip r:embed="rId3" cstate="print"/>
          <a:srcRect/>
          <a:stretch>
            <a:fillRect/>
          </a:stretch>
        </p:blipFill>
        <p:spPr bwMode="auto">
          <a:xfrm>
            <a:off x="255588" y="2635250"/>
            <a:ext cx="2743200" cy="2320925"/>
          </a:xfrm>
          <a:prstGeom prst="rect">
            <a:avLst/>
          </a:prstGeom>
          <a:noFill/>
          <a:ln w="9525">
            <a:noFill/>
            <a:miter lim="800000"/>
            <a:headEnd/>
            <a:tailEnd/>
          </a:ln>
        </p:spPr>
      </p:pic>
      <p:sp>
        <p:nvSpPr>
          <p:cNvPr id="48133" name="Text Box 5"/>
          <p:cNvSpPr txBox="1">
            <a:spLocks noChangeArrowheads="1"/>
          </p:cNvSpPr>
          <p:nvPr/>
        </p:nvSpPr>
        <p:spPr bwMode="auto">
          <a:xfrm>
            <a:off x="166688" y="992188"/>
            <a:ext cx="8766175" cy="1382712"/>
          </a:xfrm>
          <a:prstGeom prst="rect">
            <a:avLst/>
          </a:prstGeom>
          <a:noFill/>
          <a:ln w="9525">
            <a:solidFill>
              <a:schemeClr val="tx1"/>
            </a:solidFill>
            <a:miter lim="800000"/>
            <a:headEnd/>
            <a:tailEnd/>
          </a:ln>
        </p:spPr>
        <p:txBody>
          <a:bodyPr>
            <a:spAutoFit/>
          </a:bodyPr>
          <a:lstStyle/>
          <a:p>
            <a:pPr>
              <a:spcBef>
                <a:spcPct val="50000"/>
              </a:spcBef>
            </a:pPr>
            <a:r>
              <a:rPr lang="en-US" sz="2800" i="1">
                <a:solidFill>
                  <a:srgbClr val="FFF597"/>
                </a:solidFill>
              </a:rPr>
              <a:t>Hypotonic</a:t>
            </a:r>
            <a:r>
              <a:rPr lang="en-US" sz="2800"/>
              <a:t>:  The solution has a lower concentration of solutes and a higher concentration of water than inside the cell. </a:t>
            </a:r>
            <a:r>
              <a:rPr lang="en-US" sz="2800" b="1">
                <a:solidFill>
                  <a:schemeClr val="hlink"/>
                </a:solidFill>
              </a:rPr>
              <a:t>(Low solute; High water)</a:t>
            </a:r>
          </a:p>
        </p:txBody>
      </p:sp>
      <p:sp>
        <p:nvSpPr>
          <p:cNvPr id="48134" name="Text Box 6"/>
          <p:cNvSpPr txBox="1">
            <a:spLocks noChangeArrowheads="1"/>
          </p:cNvSpPr>
          <p:nvPr/>
        </p:nvSpPr>
        <p:spPr bwMode="auto">
          <a:xfrm>
            <a:off x="188913" y="5564188"/>
            <a:ext cx="8766175" cy="955675"/>
          </a:xfrm>
          <a:prstGeom prst="rect">
            <a:avLst/>
          </a:prstGeom>
          <a:noFill/>
          <a:ln w="9525">
            <a:solidFill>
              <a:schemeClr val="tx1"/>
            </a:solidFill>
            <a:miter lim="800000"/>
            <a:headEnd/>
            <a:tailEnd/>
          </a:ln>
        </p:spPr>
        <p:txBody>
          <a:bodyPr>
            <a:spAutoFit/>
          </a:bodyPr>
          <a:lstStyle/>
          <a:p>
            <a:pPr>
              <a:spcBef>
                <a:spcPct val="50000"/>
              </a:spcBef>
            </a:pPr>
            <a:r>
              <a:rPr lang="en-US" sz="2800" u="sng">
                <a:solidFill>
                  <a:srgbClr val="FFF597"/>
                </a:solidFill>
              </a:rPr>
              <a:t>Result</a:t>
            </a:r>
            <a:r>
              <a:rPr lang="en-US" sz="2800">
                <a:solidFill>
                  <a:srgbClr val="FFF597"/>
                </a:solidFill>
              </a:rPr>
              <a:t>:</a:t>
            </a:r>
            <a:r>
              <a:rPr lang="en-US" sz="2800"/>
              <a:t> Water moves from the solution to inside the cell): Cell Swells and bursts open </a:t>
            </a:r>
            <a:r>
              <a:rPr lang="en-US" sz="2800">
                <a:solidFill>
                  <a:srgbClr val="FFF597"/>
                </a:solidFill>
              </a:rPr>
              <a:t>(</a:t>
            </a:r>
            <a:r>
              <a:rPr lang="en-US" sz="2800" i="1">
                <a:solidFill>
                  <a:srgbClr val="FFF597"/>
                </a:solidFill>
              </a:rPr>
              <a:t>cytolysis</a:t>
            </a:r>
            <a:r>
              <a:rPr lang="en-US" sz="2800">
                <a:solidFill>
                  <a:srgbClr val="FFF597"/>
                </a:solidFill>
              </a:rPr>
              <a:t>)!</a:t>
            </a:r>
          </a:p>
        </p:txBody>
      </p:sp>
      <p:pic>
        <p:nvPicPr>
          <p:cNvPr id="48135" name="Picture 7" descr="rbc"/>
          <p:cNvPicPr>
            <a:picLocks noChangeAspect="1" noChangeArrowheads="1" noCrop="1"/>
          </p:cNvPicPr>
          <p:nvPr/>
        </p:nvPicPr>
        <p:blipFill>
          <a:blip r:embed="rId4" cstate="print"/>
          <a:srcRect/>
          <a:stretch>
            <a:fillRect/>
          </a:stretch>
        </p:blipFill>
        <p:spPr bwMode="auto">
          <a:xfrm>
            <a:off x="3176588" y="2814638"/>
            <a:ext cx="2743200" cy="1828800"/>
          </a:xfrm>
          <a:prstGeom prst="rect">
            <a:avLst/>
          </a:prstGeom>
          <a:noFill/>
          <a:ln w="9525">
            <a:noFill/>
            <a:miter lim="800000"/>
            <a:headEnd/>
            <a:tailEnd/>
          </a:ln>
        </p:spPr>
      </p:pic>
      <p:pic>
        <p:nvPicPr>
          <p:cNvPr id="48136" name="Picture 8" descr="RBC in hypotonic"/>
          <p:cNvPicPr>
            <a:picLocks noChangeAspect="1" noChangeArrowheads="1"/>
          </p:cNvPicPr>
          <p:nvPr/>
        </p:nvPicPr>
        <p:blipFill>
          <a:blip r:embed="rId5" cstate="print"/>
          <a:srcRect/>
          <a:stretch>
            <a:fillRect/>
          </a:stretch>
        </p:blipFill>
        <p:spPr bwMode="auto">
          <a:xfrm>
            <a:off x="6170613" y="2840038"/>
            <a:ext cx="2660650" cy="1773237"/>
          </a:xfrm>
          <a:prstGeom prst="rect">
            <a:avLst/>
          </a:prstGeom>
          <a:noFill/>
          <a:ln w="9525">
            <a:noFill/>
            <a:miter lim="800000"/>
            <a:headEnd/>
            <a:tailEnd/>
          </a:ln>
        </p:spPr>
      </p:pic>
      <p:sp>
        <p:nvSpPr>
          <p:cNvPr id="24584" name="Rectangle 9"/>
          <p:cNvSpPr>
            <a:spLocks noChangeArrowheads="1"/>
          </p:cNvSpPr>
          <p:nvPr/>
        </p:nvSpPr>
        <p:spPr bwMode="auto">
          <a:xfrm>
            <a:off x="7010400" y="0"/>
            <a:ext cx="2133600" cy="609600"/>
          </a:xfrm>
          <a:prstGeom prst="rect">
            <a:avLst/>
          </a:prstGeom>
          <a:noFill/>
          <a:ln w="9525">
            <a:noFill/>
            <a:miter lim="800000"/>
            <a:headEnd/>
            <a:tailEnd/>
          </a:ln>
        </p:spPr>
        <p:txBody>
          <a:bodyPr/>
          <a:lstStyle/>
          <a:p>
            <a:pPr marL="342900" indent="-342900" algn="ctr" eaLnBrk="1" hangingPunct="1">
              <a:lnSpc>
                <a:spcPct val="80000"/>
              </a:lnSpc>
              <a:spcBef>
                <a:spcPct val="20000"/>
              </a:spcBef>
              <a:buFontTx/>
              <a:buChar char="•"/>
            </a:pPr>
            <a:r>
              <a:rPr lang="en-US" sz="1400">
                <a:hlinkClick r:id="rId6"/>
              </a:rPr>
              <a:t>Osmosis</a:t>
            </a:r>
            <a:r>
              <a:rPr lang="en-US" sz="1400"/>
              <a:t> Animations for isotonic, hypertonic, and hypotonic solutions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1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81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81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8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animBg="1" autoUpdateAnimBg="0"/>
      <p:bldP spid="48134"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609600" y="152400"/>
            <a:ext cx="8153400" cy="1108075"/>
          </a:xfrm>
          <a:prstGeom prst="rect">
            <a:avLst/>
          </a:prstGeom>
          <a:noFill/>
          <a:ln w="9525">
            <a:noFill/>
            <a:miter lim="800000"/>
            <a:headEnd/>
            <a:tailEnd/>
          </a:ln>
        </p:spPr>
        <p:txBody>
          <a:bodyPr>
            <a:spAutoFit/>
          </a:bodyPr>
          <a:lstStyle/>
          <a:p>
            <a:pPr algn="ctr"/>
            <a:r>
              <a:rPr lang="en-US" sz="6600" b="1">
                <a:latin typeface="Times New Roman" pitchFamily="18" charset="0"/>
                <a:cs typeface="Times New Roman" pitchFamily="18" charset="0"/>
              </a:rPr>
              <a:t>Terms to Know</a:t>
            </a:r>
          </a:p>
        </p:txBody>
      </p:sp>
      <p:sp>
        <p:nvSpPr>
          <p:cNvPr id="9219" name="TextBox 2"/>
          <p:cNvSpPr txBox="1">
            <a:spLocks noChangeArrowheads="1"/>
          </p:cNvSpPr>
          <p:nvPr/>
        </p:nvSpPr>
        <p:spPr bwMode="auto">
          <a:xfrm>
            <a:off x="228600" y="1371600"/>
            <a:ext cx="8763000" cy="5016500"/>
          </a:xfrm>
          <a:prstGeom prst="rect">
            <a:avLst/>
          </a:prstGeom>
          <a:noFill/>
          <a:ln w="9525">
            <a:noFill/>
            <a:miter lim="800000"/>
            <a:headEnd/>
            <a:tailEnd/>
          </a:ln>
        </p:spPr>
        <p:txBody>
          <a:bodyPr>
            <a:spAutoFit/>
          </a:bodyPr>
          <a:lstStyle/>
          <a:p>
            <a:r>
              <a:rPr lang="en-US" sz="3200" u="sng">
                <a:latin typeface="Times New Roman" pitchFamily="18" charset="0"/>
                <a:cs typeface="Times New Roman" pitchFamily="18" charset="0"/>
              </a:rPr>
              <a:t>Concentration</a:t>
            </a:r>
            <a:r>
              <a:rPr lang="en-US" sz="3200">
                <a:latin typeface="Times New Roman" pitchFamily="18" charset="0"/>
                <a:cs typeface="Times New Roman" pitchFamily="18" charset="0"/>
              </a:rPr>
              <a:t> – the amount of solute in a solution.</a:t>
            </a:r>
          </a:p>
          <a:p>
            <a:endParaRPr lang="en-US" sz="3200">
              <a:latin typeface="Times New Roman" pitchFamily="18" charset="0"/>
              <a:cs typeface="Times New Roman" pitchFamily="18" charset="0"/>
            </a:endParaRPr>
          </a:p>
          <a:p>
            <a:r>
              <a:rPr lang="en-US" sz="3200" u="sng">
                <a:latin typeface="Times New Roman" pitchFamily="18" charset="0"/>
                <a:cs typeface="Times New Roman" pitchFamily="18" charset="0"/>
              </a:rPr>
              <a:t>Solute</a:t>
            </a:r>
            <a:r>
              <a:rPr lang="en-US" sz="3200">
                <a:latin typeface="Times New Roman" pitchFamily="18" charset="0"/>
                <a:cs typeface="Times New Roman" pitchFamily="18" charset="0"/>
              </a:rPr>
              <a:t> – the dissolved substance in a solution.</a:t>
            </a:r>
          </a:p>
          <a:p>
            <a:endParaRPr lang="en-US" sz="3200">
              <a:latin typeface="Times New Roman" pitchFamily="18" charset="0"/>
              <a:cs typeface="Times New Roman" pitchFamily="18" charset="0"/>
            </a:endParaRPr>
          </a:p>
          <a:p>
            <a:r>
              <a:rPr lang="en-US" sz="3200" u="sng">
                <a:latin typeface="Times New Roman" pitchFamily="18" charset="0"/>
                <a:cs typeface="Times New Roman" pitchFamily="18" charset="0"/>
              </a:rPr>
              <a:t>Solution</a:t>
            </a:r>
            <a:r>
              <a:rPr lang="en-US" sz="3200">
                <a:latin typeface="Times New Roman" pitchFamily="18" charset="0"/>
                <a:cs typeface="Times New Roman" pitchFamily="18" charset="0"/>
              </a:rPr>
              <a:t> – a mixture in which two or more substances are mixed evenly.</a:t>
            </a:r>
          </a:p>
          <a:p>
            <a:endParaRPr lang="en-US" sz="3200">
              <a:latin typeface="Times New Roman" pitchFamily="18" charset="0"/>
              <a:cs typeface="Times New Roman" pitchFamily="18" charset="0"/>
            </a:endParaRPr>
          </a:p>
          <a:p>
            <a:r>
              <a:rPr lang="en-US" sz="3200" u="sng">
                <a:latin typeface="Times New Roman" pitchFamily="18" charset="0"/>
                <a:cs typeface="Times New Roman" pitchFamily="18" charset="0"/>
              </a:rPr>
              <a:t>Concentration gradient</a:t>
            </a:r>
            <a:r>
              <a:rPr lang="en-US" sz="3200">
                <a:latin typeface="Times New Roman" pitchFamily="18" charset="0"/>
                <a:cs typeface="Times New Roman" pitchFamily="18" charset="0"/>
              </a:rPr>
              <a:t> - the gradual difference in the concentration of solutes in a solution between two regions.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447800" y="152400"/>
            <a:ext cx="5118100" cy="617538"/>
          </a:xfrm>
        </p:spPr>
        <p:txBody>
          <a:bodyPr>
            <a:normAutofit fontScale="90000"/>
          </a:bodyPr>
          <a:lstStyle/>
          <a:p>
            <a:pPr eaLnBrk="1" hangingPunct="1"/>
            <a:r>
              <a:rPr lang="en-US" sz="4000" smtClean="0"/>
              <a:t>Hypertonic Solution</a:t>
            </a:r>
          </a:p>
        </p:txBody>
      </p:sp>
      <p:sp>
        <p:nvSpPr>
          <p:cNvPr id="43012" name="Text Box 4"/>
          <p:cNvSpPr txBox="1">
            <a:spLocks noChangeArrowheads="1"/>
          </p:cNvSpPr>
          <p:nvPr/>
        </p:nvSpPr>
        <p:spPr bwMode="auto">
          <a:xfrm>
            <a:off x="166688" y="992188"/>
            <a:ext cx="8766175" cy="1382712"/>
          </a:xfrm>
          <a:prstGeom prst="rect">
            <a:avLst/>
          </a:prstGeom>
          <a:noFill/>
          <a:ln w="9525">
            <a:solidFill>
              <a:schemeClr val="tx1"/>
            </a:solidFill>
            <a:miter lim="800000"/>
            <a:headEnd/>
            <a:tailEnd/>
          </a:ln>
        </p:spPr>
        <p:txBody>
          <a:bodyPr>
            <a:spAutoFit/>
          </a:bodyPr>
          <a:lstStyle/>
          <a:p>
            <a:pPr>
              <a:spcBef>
                <a:spcPct val="50000"/>
              </a:spcBef>
            </a:pPr>
            <a:r>
              <a:rPr lang="en-US" sz="2800" i="1">
                <a:solidFill>
                  <a:srgbClr val="FFF597"/>
                </a:solidFill>
              </a:rPr>
              <a:t>Hypertonic</a:t>
            </a:r>
            <a:r>
              <a:rPr lang="en-US" sz="2800">
                <a:solidFill>
                  <a:srgbClr val="FFF597"/>
                </a:solidFill>
              </a:rPr>
              <a:t>:</a:t>
            </a:r>
            <a:r>
              <a:rPr lang="en-US" sz="2800"/>
              <a:t>  The solution has a higher concentration of solutes and a lower concentration of water than inside the cell</a:t>
            </a:r>
            <a:r>
              <a:rPr lang="en-US" sz="2800">
                <a:solidFill>
                  <a:schemeClr val="tx2"/>
                </a:solidFill>
              </a:rPr>
              <a:t>. </a:t>
            </a:r>
            <a:r>
              <a:rPr lang="en-US" sz="2800" b="1">
                <a:solidFill>
                  <a:schemeClr val="hlink"/>
                </a:solidFill>
              </a:rPr>
              <a:t>(High solute; Low water)</a:t>
            </a:r>
          </a:p>
        </p:txBody>
      </p:sp>
      <p:sp>
        <p:nvSpPr>
          <p:cNvPr id="43013" name="Text Box 5"/>
          <p:cNvSpPr txBox="1">
            <a:spLocks noChangeArrowheads="1"/>
          </p:cNvSpPr>
          <p:nvPr/>
        </p:nvSpPr>
        <p:spPr bwMode="auto">
          <a:xfrm>
            <a:off x="188913" y="5564188"/>
            <a:ext cx="8766175" cy="955675"/>
          </a:xfrm>
          <a:prstGeom prst="rect">
            <a:avLst/>
          </a:prstGeom>
          <a:noFill/>
          <a:ln w="9525">
            <a:solidFill>
              <a:schemeClr val="tx1"/>
            </a:solidFill>
            <a:miter lim="800000"/>
            <a:headEnd/>
            <a:tailEnd/>
          </a:ln>
        </p:spPr>
        <p:txBody>
          <a:bodyPr>
            <a:spAutoFit/>
          </a:bodyPr>
          <a:lstStyle/>
          <a:p>
            <a:pPr>
              <a:spcBef>
                <a:spcPct val="50000"/>
              </a:spcBef>
            </a:pPr>
            <a:r>
              <a:rPr lang="en-US" sz="2800" u="sng">
                <a:solidFill>
                  <a:srgbClr val="FFF597"/>
                </a:solidFill>
              </a:rPr>
              <a:t>Result</a:t>
            </a:r>
            <a:r>
              <a:rPr lang="en-US" sz="2800">
                <a:solidFill>
                  <a:srgbClr val="FFF597"/>
                </a:solidFill>
              </a:rPr>
              <a:t>:</a:t>
            </a:r>
            <a:r>
              <a:rPr lang="en-US" sz="2800"/>
              <a:t> Water moves from inside the cell  into the solution:   Cell shrinks </a:t>
            </a:r>
            <a:r>
              <a:rPr lang="en-US" sz="2800">
                <a:solidFill>
                  <a:srgbClr val="FFF597"/>
                </a:solidFill>
              </a:rPr>
              <a:t>(</a:t>
            </a:r>
            <a:r>
              <a:rPr lang="en-US" sz="2800" i="1">
                <a:solidFill>
                  <a:srgbClr val="FFF597"/>
                </a:solidFill>
              </a:rPr>
              <a:t>Plasmolysis</a:t>
            </a:r>
            <a:r>
              <a:rPr lang="en-US" sz="2800">
                <a:solidFill>
                  <a:srgbClr val="FFF597"/>
                </a:solidFill>
              </a:rPr>
              <a:t>)!</a:t>
            </a:r>
          </a:p>
        </p:txBody>
      </p:sp>
      <p:pic>
        <p:nvPicPr>
          <p:cNvPr id="25605" name="Picture 6" descr="hypertonic"/>
          <p:cNvPicPr>
            <a:picLocks noChangeAspect="1" noChangeArrowheads="1"/>
          </p:cNvPicPr>
          <p:nvPr/>
        </p:nvPicPr>
        <p:blipFill>
          <a:blip r:embed="rId3" cstate="print"/>
          <a:srcRect/>
          <a:stretch>
            <a:fillRect/>
          </a:stretch>
        </p:blipFill>
        <p:spPr bwMode="auto">
          <a:xfrm>
            <a:off x="0" y="2514600"/>
            <a:ext cx="3429000" cy="2900363"/>
          </a:xfrm>
          <a:prstGeom prst="rect">
            <a:avLst/>
          </a:prstGeom>
          <a:noFill/>
          <a:ln w="9525">
            <a:noFill/>
            <a:miter lim="800000"/>
            <a:headEnd/>
            <a:tailEnd/>
          </a:ln>
        </p:spPr>
      </p:pic>
      <p:pic>
        <p:nvPicPr>
          <p:cNvPr id="43015" name="Picture 7" descr="RBC in hypertonic"/>
          <p:cNvPicPr>
            <a:picLocks noChangeAspect="1" noChangeArrowheads="1"/>
          </p:cNvPicPr>
          <p:nvPr/>
        </p:nvPicPr>
        <p:blipFill>
          <a:blip r:embed="rId4" cstate="print"/>
          <a:srcRect l="31200" t="19800"/>
          <a:stretch>
            <a:fillRect/>
          </a:stretch>
        </p:blipFill>
        <p:spPr bwMode="auto">
          <a:xfrm>
            <a:off x="7300913" y="3124200"/>
            <a:ext cx="1843087" cy="1430338"/>
          </a:xfrm>
          <a:prstGeom prst="rect">
            <a:avLst/>
          </a:prstGeom>
          <a:noFill/>
          <a:ln w="9525">
            <a:noFill/>
            <a:miter lim="800000"/>
            <a:headEnd/>
            <a:tailEnd/>
          </a:ln>
        </p:spPr>
      </p:pic>
      <p:sp>
        <p:nvSpPr>
          <p:cNvPr id="25607" name="Rectangle 8"/>
          <p:cNvSpPr>
            <a:spLocks noChangeArrowheads="1"/>
          </p:cNvSpPr>
          <p:nvPr/>
        </p:nvSpPr>
        <p:spPr bwMode="auto">
          <a:xfrm>
            <a:off x="7010400" y="0"/>
            <a:ext cx="2133600" cy="609600"/>
          </a:xfrm>
          <a:prstGeom prst="rect">
            <a:avLst/>
          </a:prstGeom>
          <a:noFill/>
          <a:ln w="9525">
            <a:noFill/>
            <a:miter lim="800000"/>
            <a:headEnd/>
            <a:tailEnd/>
          </a:ln>
        </p:spPr>
        <p:txBody>
          <a:bodyPr/>
          <a:lstStyle/>
          <a:p>
            <a:pPr marL="342900" indent="-342900" algn="ctr" eaLnBrk="1" hangingPunct="1">
              <a:lnSpc>
                <a:spcPct val="80000"/>
              </a:lnSpc>
              <a:spcBef>
                <a:spcPct val="20000"/>
              </a:spcBef>
              <a:buFontTx/>
              <a:buChar char="•"/>
            </a:pPr>
            <a:r>
              <a:rPr lang="en-US" sz="1400">
                <a:hlinkClick r:id="rId5"/>
              </a:rPr>
              <a:t>Osmosis</a:t>
            </a:r>
            <a:r>
              <a:rPr lang="en-US" sz="1400"/>
              <a:t> Animations for isotonic, hypertonic, and hypotonic solutions</a:t>
            </a:r>
          </a:p>
        </p:txBody>
      </p:sp>
      <p:sp>
        <p:nvSpPr>
          <p:cNvPr id="25608" name="Line 9"/>
          <p:cNvSpPr>
            <a:spLocks noChangeShapeType="1"/>
          </p:cNvSpPr>
          <p:nvPr/>
        </p:nvSpPr>
        <p:spPr bwMode="auto">
          <a:xfrm flipH="1" flipV="1">
            <a:off x="7924800" y="4191000"/>
            <a:ext cx="304800" cy="533400"/>
          </a:xfrm>
          <a:prstGeom prst="line">
            <a:avLst/>
          </a:prstGeom>
          <a:noFill/>
          <a:ln w="28575">
            <a:solidFill>
              <a:schemeClr val="tx1"/>
            </a:solidFill>
            <a:round/>
            <a:headEnd/>
            <a:tailEnd type="triangle" w="med" len="med"/>
          </a:ln>
        </p:spPr>
        <p:txBody>
          <a:bodyPr/>
          <a:lstStyle/>
          <a:p>
            <a:endParaRPr lang="en-US"/>
          </a:p>
        </p:txBody>
      </p:sp>
      <p:pic>
        <p:nvPicPr>
          <p:cNvPr id="25609" name="Picture 10" descr="turgor"/>
          <p:cNvPicPr>
            <a:picLocks noChangeAspect="1" noChangeArrowheads="1"/>
          </p:cNvPicPr>
          <p:nvPr/>
        </p:nvPicPr>
        <p:blipFill>
          <a:blip r:embed="rId6" cstate="print"/>
          <a:srcRect/>
          <a:stretch>
            <a:fillRect/>
          </a:stretch>
        </p:blipFill>
        <p:spPr bwMode="auto">
          <a:xfrm>
            <a:off x="3505200" y="2514600"/>
            <a:ext cx="3733800" cy="2911475"/>
          </a:xfrm>
          <a:prstGeom prst="rect">
            <a:avLst/>
          </a:prstGeom>
          <a:noFill/>
          <a:ln w="9525">
            <a:noFill/>
            <a:miter lim="800000"/>
            <a:headEnd/>
            <a:tailEnd/>
          </a:ln>
        </p:spPr>
      </p:pic>
      <p:sp>
        <p:nvSpPr>
          <p:cNvPr id="25610" name="Line 11"/>
          <p:cNvSpPr>
            <a:spLocks noChangeShapeType="1"/>
          </p:cNvSpPr>
          <p:nvPr/>
        </p:nvSpPr>
        <p:spPr bwMode="auto">
          <a:xfrm flipH="1" flipV="1">
            <a:off x="6705600" y="4572000"/>
            <a:ext cx="914400" cy="381000"/>
          </a:xfrm>
          <a:prstGeom prst="line">
            <a:avLst/>
          </a:prstGeom>
          <a:noFill/>
          <a:ln w="28575">
            <a:solidFill>
              <a:schemeClr val="tx1"/>
            </a:solidFill>
            <a:round/>
            <a:headEnd/>
            <a:tailEnd type="triangle" w="med" len="med"/>
          </a:ln>
        </p:spPr>
        <p:txBody>
          <a:bodyPr/>
          <a:lstStyle/>
          <a:p>
            <a:endParaRPr lang="en-US"/>
          </a:p>
        </p:txBody>
      </p:sp>
      <p:sp>
        <p:nvSpPr>
          <p:cNvPr id="25611" name="Text Box 12"/>
          <p:cNvSpPr txBox="1">
            <a:spLocks noChangeArrowheads="1"/>
          </p:cNvSpPr>
          <p:nvPr/>
        </p:nvSpPr>
        <p:spPr bwMode="auto">
          <a:xfrm>
            <a:off x="7772400" y="4800600"/>
            <a:ext cx="1371600" cy="519113"/>
          </a:xfrm>
          <a:prstGeom prst="rect">
            <a:avLst/>
          </a:prstGeom>
          <a:noFill/>
          <a:ln w="9525">
            <a:noFill/>
            <a:miter lim="800000"/>
            <a:headEnd/>
            <a:tailEnd/>
          </a:ln>
        </p:spPr>
        <p:txBody>
          <a:bodyPr>
            <a:spAutoFit/>
          </a:bodyPr>
          <a:lstStyle/>
          <a:p>
            <a:pPr>
              <a:spcBef>
                <a:spcPct val="50000"/>
              </a:spcBef>
            </a:pPr>
            <a:r>
              <a:rPr lang="en-US" sz="2800"/>
              <a:t>shrinks</a:t>
            </a:r>
          </a:p>
        </p:txBody>
      </p:sp>
      <p:sp>
        <p:nvSpPr>
          <p:cNvPr id="25612" name="Line 13"/>
          <p:cNvSpPr>
            <a:spLocks noChangeShapeType="1"/>
          </p:cNvSpPr>
          <p:nvPr/>
        </p:nvSpPr>
        <p:spPr bwMode="auto">
          <a:xfrm>
            <a:off x="4876800" y="3505200"/>
            <a:ext cx="990600" cy="0"/>
          </a:xfrm>
          <a:prstGeom prst="line">
            <a:avLst/>
          </a:prstGeom>
          <a:noFill/>
          <a:ln w="57150">
            <a:solidFill>
              <a:schemeClr val="tx1"/>
            </a:solidFill>
            <a:round/>
            <a:headEnd/>
            <a:tailEnd type="arrow" w="med" len="me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30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animBg="1" autoUpdateAnimBg="0"/>
      <p:bldP spid="43013"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295400" y="228600"/>
            <a:ext cx="5118100" cy="617538"/>
          </a:xfrm>
        </p:spPr>
        <p:txBody>
          <a:bodyPr>
            <a:normAutofit fontScale="90000"/>
          </a:bodyPr>
          <a:lstStyle/>
          <a:p>
            <a:pPr eaLnBrk="1" hangingPunct="1"/>
            <a:r>
              <a:rPr lang="en-US" sz="4000" smtClean="0"/>
              <a:t>Isotonic Solution</a:t>
            </a:r>
          </a:p>
        </p:txBody>
      </p:sp>
      <p:sp>
        <p:nvSpPr>
          <p:cNvPr id="44036" name="Text Box 4"/>
          <p:cNvSpPr txBox="1">
            <a:spLocks noChangeArrowheads="1"/>
          </p:cNvSpPr>
          <p:nvPr/>
        </p:nvSpPr>
        <p:spPr bwMode="auto">
          <a:xfrm>
            <a:off x="166688" y="992188"/>
            <a:ext cx="8766175" cy="955675"/>
          </a:xfrm>
          <a:prstGeom prst="rect">
            <a:avLst/>
          </a:prstGeom>
          <a:noFill/>
          <a:ln w="9525">
            <a:solidFill>
              <a:schemeClr val="tx1"/>
            </a:solidFill>
            <a:miter lim="800000"/>
            <a:headEnd/>
            <a:tailEnd/>
          </a:ln>
        </p:spPr>
        <p:txBody>
          <a:bodyPr>
            <a:spAutoFit/>
          </a:bodyPr>
          <a:lstStyle/>
          <a:p>
            <a:pPr>
              <a:spcBef>
                <a:spcPct val="50000"/>
              </a:spcBef>
            </a:pPr>
            <a:r>
              <a:rPr lang="en-US" sz="2800" i="1">
                <a:solidFill>
                  <a:srgbClr val="FFF597"/>
                </a:solidFill>
              </a:rPr>
              <a:t>Isotonic</a:t>
            </a:r>
            <a:r>
              <a:rPr lang="en-US" sz="2800">
                <a:solidFill>
                  <a:srgbClr val="FFF597"/>
                </a:solidFill>
              </a:rPr>
              <a:t>:</a:t>
            </a:r>
            <a:r>
              <a:rPr lang="en-US" sz="2800"/>
              <a:t>  The concentration of solutes in the solution is equal to the concentration of solutes inside the cell.</a:t>
            </a:r>
          </a:p>
        </p:txBody>
      </p:sp>
      <p:sp>
        <p:nvSpPr>
          <p:cNvPr id="44037" name="Text Box 5"/>
          <p:cNvSpPr txBox="1">
            <a:spLocks noChangeArrowheads="1"/>
          </p:cNvSpPr>
          <p:nvPr/>
        </p:nvSpPr>
        <p:spPr bwMode="auto">
          <a:xfrm>
            <a:off x="188913" y="5275263"/>
            <a:ext cx="8766175" cy="955675"/>
          </a:xfrm>
          <a:prstGeom prst="rect">
            <a:avLst/>
          </a:prstGeom>
          <a:noFill/>
          <a:ln w="9525">
            <a:solidFill>
              <a:schemeClr val="tx1"/>
            </a:solidFill>
            <a:miter lim="800000"/>
            <a:headEnd/>
            <a:tailEnd/>
          </a:ln>
        </p:spPr>
        <p:txBody>
          <a:bodyPr>
            <a:spAutoFit/>
          </a:bodyPr>
          <a:lstStyle/>
          <a:p>
            <a:pPr>
              <a:spcBef>
                <a:spcPct val="50000"/>
              </a:spcBef>
            </a:pPr>
            <a:r>
              <a:rPr lang="en-US" sz="2800" u="sng">
                <a:solidFill>
                  <a:srgbClr val="FFF597"/>
                </a:solidFill>
              </a:rPr>
              <a:t>Result</a:t>
            </a:r>
            <a:r>
              <a:rPr lang="en-US" sz="2800">
                <a:solidFill>
                  <a:srgbClr val="FFF597"/>
                </a:solidFill>
              </a:rPr>
              <a:t>:</a:t>
            </a:r>
            <a:r>
              <a:rPr lang="en-US" sz="2800"/>
              <a:t>  Water moves equally in both directions and the cell remains same size! </a:t>
            </a:r>
            <a:r>
              <a:rPr lang="en-US" sz="2800">
                <a:solidFill>
                  <a:srgbClr val="FFF597"/>
                </a:solidFill>
              </a:rPr>
              <a:t>(Dynamic Equilibrium)</a:t>
            </a:r>
          </a:p>
        </p:txBody>
      </p:sp>
      <p:pic>
        <p:nvPicPr>
          <p:cNvPr id="26629" name="Picture 6" descr="isotonic"/>
          <p:cNvPicPr>
            <a:picLocks noChangeAspect="1" noChangeArrowheads="1"/>
          </p:cNvPicPr>
          <p:nvPr/>
        </p:nvPicPr>
        <p:blipFill>
          <a:blip r:embed="rId3" cstate="print"/>
          <a:srcRect/>
          <a:stretch>
            <a:fillRect/>
          </a:stretch>
        </p:blipFill>
        <p:spPr bwMode="auto">
          <a:xfrm>
            <a:off x="511175" y="2401888"/>
            <a:ext cx="2857500" cy="2320925"/>
          </a:xfrm>
          <a:prstGeom prst="rect">
            <a:avLst/>
          </a:prstGeom>
          <a:noFill/>
          <a:ln w="9525">
            <a:noFill/>
            <a:miter lim="800000"/>
            <a:headEnd/>
            <a:tailEnd/>
          </a:ln>
        </p:spPr>
      </p:pic>
      <p:pic>
        <p:nvPicPr>
          <p:cNvPr id="44039" name="Picture 7" descr="red blood cell iin isotonic solution"/>
          <p:cNvPicPr>
            <a:picLocks noChangeAspect="1" noChangeArrowheads="1"/>
          </p:cNvPicPr>
          <p:nvPr/>
        </p:nvPicPr>
        <p:blipFill>
          <a:blip r:embed="rId4" cstate="print"/>
          <a:srcRect/>
          <a:stretch>
            <a:fillRect/>
          </a:stretch>
        </p:blipFill>
        <p:spPr bwMode="auto">
          <a:xfrm>
            <a:off x="6510338" y="2320925"/>
            <a:ext cx="1974850" cy="2441575"/>
          </a:xfrm>
          <a:prstGeom prst="rect">
            <a:avLst/>
          </a:prstGeom>
          <a:noFill/>
          <a:ln w="9525">
            <a:noFill/>
            <a:miter lim="800000"/>
            <a:headEnd/>
            <a:tailEnd/>
          </a:ln>
        </p:spPr>
      </p:pic>
      <p:sp>
        <p:nvSpPr>
          <p:cNvPr id="26631" name="Rectangle 8"/>
          <p:cNvSpPr>
            <a:spLocks noChangeArrowheads="1"/>
          </p:cNvSpPr>
          <p:nvPr/>
        </p:nvSpPr>
        <p:spPr bwMode="auto">
          <a:xfrm>
            <a:off x="7010400" y="0"/>
            <a:ext cx="2133600" cy="609600"/>
          </a:xfrm>
          <a:prstGeom prst="rect">
            <a:avLst/>
          </a:prstGeom>
          <a:noFill/>
          <a:ln w="9525">
            <a:noFill/>
            <a:miter lim="800000"/>
            <a:headEnd/>
            <a:tailEnd/>
          </a:ln>
        </p:spPr>
        <p:txBody>
          <a:bodyPr/>
          <a:lstStyle/>
          <a:p>
            <a:pPr marL="342900" indent="-342900" algn="ctr" eaLnBrk="1" hangingPunct="1">
              <a:lnSpc>
                <a:spcPct val="80000"/>
              </a:lnSpc>
              <a:spcBef>
                <a:spcPct val="20000"/>
              </a:spcBef>
              <a:buFontTx/>
              <a:buChar char="•"/>
            </a:pPr>
            <a:r>
              <a:rPr lang="en-US" sz="1400">
                <a:hlinkClick r:id="rId5"/>
              </a:rPr>
              <a:t>Osmosis</a:t>
            </a:r>
            <a:r>
              <a:rPr lang="en-US" sz="1400"/>
              <a:t> Animations for isotonic, hypertonic, and hypotonic solutions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40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animBg="1" autoUpdateAnimBg="0"/>
      <p:bldP spid="44037"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7650" name="Picture 5" descr="5"/>
          <p:cNvPicPr>
            <a:picLocks noChangeAspect="1" noChangeArrowheads="1"/>
          </p:cNvPicPr>
          <p:nvPr/>
        </p:nvPicPr>
        <p:blipFill>
          <a:blip r:embed="rId3" cstate="print"/>
          <a:srcRect l="9599" t="12601" r="9599" b="3600"/>
          <a:stretch>
            <a:fillRect/>
          </a:stretch>
        </p:blipFill>
        <p:spPr bwMode="auto">
          <a:xfrm>
            <a:off x="762000" y="762000"/>
            <a:ext cx="7086600" cy="4902200"/>
          </a:xfrm>
          <a:prstGeom prst="rect">
            <a:avLst/>
          </a:prstGeom>
          <a:noFill/>
          <a:ln w="9525">
            <a:noFill/>
            <a:miter lim="800000"/>
            <a:headEnd/>
            <a:tailEnd/>
          </a:ln>
        </p:spPr>
      </p:pic>
      <p:sp>
        <p:nvSpPr>
          <p:cNvPr id="27651" name="Text Box 6"/>
          <p:cNvSpPr txBox="1">
            <a:spLocks noChangeArrowheads="1"/>
          </p:cNvSpPr>
          <p:nvPr/>
        </p:nvSpPr>
        <p:spPr bwMode="auto">
          <a:xfrm>
            <a:off x="685800" y="0"/>
            <a:ext cx="7467600" cy="579438"/>
          </a:xfrm>
          <a:prstGeom prst="rect">
            <a:avLst/>
          </a:prstGeom>
          <a:noFill/>
          <a:ln w="9525">
            <a:noFill/>
            <a:miter lim="800000"/>
            <a:headEnd/>
            <a:tailEnd/>
          </a:ln>
        </p:spPr>
        <p:txBody>
          <a:bodyPr>
            <a:spAutoFit/>
          </a:bodyPr>
          <a:lstStyle/>
          <a:p>
            <a:pPr>
              <a:spcBef>
                <a:spcPct val="50000"/>
              </a:spcBef>
            </a:pPr>
            <a:r>
              <a:rPr lang="en-US" sz="3200"/>
              <a:t>What type of solution are these cells in</a:t>
            </a:r>
            <a:r>
              <a:rPr lang="en-US"/>
              <a:t>?</a:t>
            </a:r>
          </a:p>
        </p:txBody>
      </p:sp>
      <p:sp>
        <p:nvSpPr>
          <p:cNvPr id="27652" name="Text Box 7"/>
          <p:cNvSpPr txBox="1">
            <a:spLocks noChangeArrowheads="1"/>
          </p:cNvSpPr>
          <p:nvPr/>
        </p:nvSpPr>
        <p:spPr bwMode="auto">
          <a:xfrm>
            <a:off x="2895600" y="2819400"/>
            <a:ext cx="609600" cy="641350"/>
          </a:xfrm>
          <a:prstGeom prst="rect">
            <a:avLst/>
          </a:prstGeom>
          <a:noFill/>
          <a:ln w="9525">
            <a:noFill/>
            <a:miter lim="800000"/>
            <a:headEnd/>
            <a:tailEnd/>
          </a:ln>
        </p:spPr>
        <p:txBody>
          <a:bodyPr>
            <a:spAutoFit/>
          </a:bodyPr>
          <a:lstStyle/>
          <a:p>
            <a:pPr>
              <a:spcBef>
                <a:spcPct val="50000"/>
              </a:spcBef>
            </a:pPr>
            <a:r>
              <a:rPr lang="en-US" sz="3600" dirty="0">
                <a:solidFill>
                  <a:srgbClr val="FF0000"/>
                </a:solidFill>
              </a:rPr>
              <a:t>A</a:t>
            </a:r>
          </a:p>
        </p:txBody>
      </p:sp>
      <p:sp>
        <p:nvSpPr>
          <p:cNvPr id="27653" name="Text Box 8"/>
          <p:cNvSpPr txBox="1">
            <a:spLocks noChangeArrowheads="1"/>
          </p:cNvSpPr>
          <p:nvPr/>
        </p:nvSpPr>
        <p:spPr bwMode="auto">
          <a:xfrm>
            <a:off x="6629400" y="2743200"/>
            <a:ext cx="609600" cy="641350"/>
          </a:xfrm>
          <a:prstGeom prst="rect">
            <a:avLst/>
          </a:prstGeom>
          <a:noFill/>
          <a:ln w="9525">
            <a:noFill/>
            <a:miter lim="800000"/>
            <a:headEnd/>
            <a:tailEnd/>
          </a:ln>
        </p:spPr>
        <p:txBody>
          <a:bodyPr>
            <a:spAutoFit/>
          </a:bodyPr>
          <a:lstStyle/>
          <a:p>
            <a:pPr>
              <a:spcBef>
                <a:spcPct val="50000"/>
              </a:spcBef>
            </a:pPr>
            <a:r>
              <a:rPr lang="en-US" sz="3600">
                <a:solidFill>
                  <a:srgbClr val="FF0000"/>
                </a:solidFill>
              </a:rPr>
              <a:t>C</a:t>
            </a:r>
          </a:p>
        </p:txBody>
      </p:sp>
      <p:sp>
        <p:nvSpPr>
          <p:cNvPr id="27654" name="Text Box 9"/>
          <p:cNvSpPr txBox="1">
            <a:spLocks noChangeArrowheads="1"/>
          </p:cNvSpPr>
          <p:nvPr/>
        </p:nvSpPr>
        <p:spPr bwMode="auto">
          <a:xfrm>
            <a:off x="4724400" y="2743200"/>
            <a:ext cx="609600" cy="641350"/>
          </a:xfrm>
          <a:prstGeom prst="rect">
            <a:avLst/>
          </a:prstGeom>
          <a:noFill/>
          <a:ln w="9525">
            <a:noFill/>
            <a:miter lim="800000"/>
            <a:headEnd/>
            <a:tailEnd/>
          </a:ln>
        </p:spPr>
        <p:txBody>
          <a:bodyPr>
            <a:spAutoFit/>
          </a:bodyPr>
          <a:lstStyle/>
          <a:p>
            <a:pPr>
              <a:spcBef>
                <a:spcPct val="50000"/>
              </a:spcBef>
            </a:pPr>
            <a:r>
              <a:rPr lang="en-US" sz="3600">
                <a:solidFill>
                  <a:srgbClr val="FF0000"/>
                </a:solidFill>
              </a:rPr>
              <a:t>B</a:t>
            </a:r>
          </a:p>
        </p:txBody>
      </p:sp>
      <p:sp>
        <p:nvSpPr>
          <p:cNvPr id="11274" name="Text Box 10"/>
          <p:cNvSpPr txBox="1">
            <a:spLocks noChangeArrowheads="1"/>
          </p:cNvSpPr>
          <p:nvPr/>
        </p:nvSpPr>
        <p:spPr bwMode="auto">
          <a:xfrm>
            <a:off x="2286000" y="5715000"/>
            <a:ext cx="1752600" cy="457200"/>
          </a:xfrm>
          <a:prstGeom prst="rect">
            <a:avLst/>
          </a:prstGeom>
          <a:noFill/>
          <a:ln w="9525">
            <a:noFill/>
            <a:miter lim="800000"/>
            <a:headEnd/>
            <a:tailEnd/>
          </a:ln>
        </p:spPr>
        <p:txBody>
          <a:bodyPr>
            <a:spAutoFit/>
          </a:bodyPr>
          <a:lstStyle/>
          <a:p>
            <a:pPr>
              <a:spcBef>
                <a:spcPct val="50000"/>
              </a:spcBef>
            </a:pPr>
            <a:r>
              <a:rPr lang="en-US" sz="2400"/>
              <a:t>Hypertonic</a:t>
            </a:r>
          </a:p>
        </p:txBody>
      </p:sp>
      <p:sp>
        <p:nvSpPr>
          <p:cNvPr id="11275" name="Text Box 11"/>
          <p:cNvSpPr txBox="1">
            <a:spLocks noChangeArrowheads="1"/>
          </p:cNvSpPr>
          <p:nvPr/>
        </p:nvSpPr>
        <p:spPr bwMode="auto">
          <a:xfrm>
            <a:off x="4419600" y="5715000"/>
            <a:ext cx="1295400" cy="457200"/>
          </a:xfrm>
          <a:prstGeom prst="rect">
            <a:avLst/>
          </a:prstGeom>
          <a:noFill/>
          <a:ln w="9525">
            <a:noFill/>
            <a:miter lim="800000"/>
            <a:headEnd/>
            <a:tailEnd/>
          </a:ln>
        </p:spPr>
        <p:txBody>
          <a:bodyPr>
            <a:spAutoFit/>
          </a:bodyPr>
          <a:lstStyle/>
          <a:p>
            <a:pPr>
              <a:spcBef>
                <a:spcPct val="50000"/>
              </a:spcBef>
            </a:pPr>
            <a:r>
              <a:rPr lang="en-US" sz="2400"/>
              <a:t>Isotonic</a:t>
            </a:r>
          </a:p>
        </p:txBody>
      </p:sp>
      <p:sp>
        <p:nvSpPr>
          <p:cNvPr id="11276" name="Text Box 12"/>
          <p:cNvSpPr txBox="1">
            <a:spLocks noChangeArrowheads="1"/>
          </p:cNvSpPr>
          <p:nvPr/>
        </p:nvSpPr>
        <p:spPr bwMode="auto">
          <a:xfrm>
            <a:off x="6172200" y="5715000"/>
            <a:ext cx="1752600" cy="457200"/>
          </a:xfrm>
          <a:prstGeom prst="rect">
            <a:avLst/>
          </a:prstGeom>
          <a:noFill/>
          <a:ln w="9525">
            <a:noFill/>
            <a:miter lim="800000"/>
            <a:headEnd/>
            <a:tailEnd/>
          </a:ln>
        </p:spPr>
        <p:txBody>
          <a:bodyPr>
            <a:spAutoFit/>
          </a:bodyPr>
          <a:lstStyle/>
          <a:p>
            <a:pPr>
              <a:spcBef>
                <a:spcPct val="50000"/>
              </a:spcBef>
            </a:pPr>
            <a:r>
              <a:rPr lang="en-US" sz="2400"/>
              <a:t>Hypotonic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 grpId="0"/>
      <p:bldP spid="11275" grpId="0"/>
      <p:bldP spid="1127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2000" y="0"/>
            <a:ext cx="5334000" cy="1143000"/>
          </a:xfrm>
        </p:spPr>
        <p:txBody>
          <a:bodyPr>
            <a:normAutofit fontScale="90000"/>
          </a:bodyPr>
          <a:lstStyle/>
          <a:p>
            <a:pPr eaLnBrk="1" hangingPunct="1"/>
            <a:r>
              <a:rPr lang="en-US" sz="4000" smtClean="0"/>
              <a:t>How Organisms Deal with Osmotic Pressure</a:t>
            </a:r>
          </a:p>
        </p:txBody>
      </p:sp>
      <p:sp>
        <p:nvSpPr>
          <p:cNvPr id="28675" name="Rectangle 3"/>
          <p:cNvSpPr>
            <a:spLocks noGrp="1" noChangeArrowheads="1"/>
          </p:cNvSpPr>
          <p:nvPr>
            <p:ph type="body" idx="1"/>
          </p:nvPr>
        </p:nvSpPr>
        <p:spPr>
          <a:xfrm>
            <a:off x="6781800" y="152400"/>
            <a:ext cx="2209800" cy="914400"/>
          </a:xfrm>
        </p:spPr>
        <p:txBody>
          <a:bodyPr/>
          <a:lstStyle/>
          <a:p>
            <a:pPr eaLnBrk="1" hangingPunct="1">
              <a:lnSpc>
                <a:spcPct val="80000"/>
              </a:lnSpc>
            </a:pPr>
            <a:r>
              <a:rPr lang="en-US" sz="1600" smtClean="0">
                <a:hlinkClick r:id="rId3"/>
              </a:rPr>
              <a:t>Paramecium (protist) removing excess water video</a:t>
            </a:r>
            <a:endParaRPr lang="en-US" sz="1600" smtClean="0"/>
          </a:p>
        </p:txBody>
      </p:sp>
      <p:sp>
        <p:nvSpPr>
          <p:cNvPr id="28676" name="Text Box 4"/>
          <p:cNvSpPr txBox="1">
            <a:spLocks noChangeArrowheads="1"/>
          </p:cNvSpPr>
          <p:nvPr/>
        </p:nvSpPr>
        <p:spPr bwMode="auto">
          <a:xfrm>
            <a:off x="1828800" y="2971800"/>
            <a:ext cx="1447800" cy="366713"/>
          </a:xfrm>
          <a:prstGeom prst="rect">
            <a:avLst/>
          </a:prstGeom>
          <a:noFill/>
          <a:ln w="9525">
            <a:noFill/>
            <a:miter lim="800000"/>
            <a:headEnd/>
            <a:tailEnd/>
          </a:ln>
        </p:spPr>
        <p:txBody>
          <a:bodyPr>
            <a:spAutoFit/>
          </a:bodyPr>
          <a:lstStyle/>
          <a:p>
            <a:pPr>
              <a:spcBef>
                <a:spcPct val="50000"/>
              </a:spcBef>
            </a:pPr>
            <a:endParaRPr lang="en-GB"/>
          </a:p>
        </p:txBody>
      </p:sp>
      <p:sp>
        <p:nvSpPr>
          <p:cNvPr id="28677" name="Line 5"/>
          <p:cNvSpPr>
            <a:spLocks noChangeShapeType="1"/>
          </p:cNvSpPr>
          <p:nvPr/>
        </p:nvSpPr>
        <p:spPr bwMode="auto">
          <a:xfrm>
            <a:off x="152400" y="1219200"/>
            <a:ext cx="8763000" cy="0"/>
          </a:xfrm>
          <a:prstGeom prst="line">
            <a:avLst/>
          </a:prstGeom>
          <a:noFill/>
          <a:ln w="9525">
            <a:solidFill>
              <a:schemeClr val="tx1"/>
            </a:solidFill>
            <a:round/>
            <a:headEnd/>
            <a:tailEnd/>
          </a:ln>
        </p:spPr>
        <p:txBody>
          <a:bodyPr/>
          <a:lstStyle/>
          <a:p>
            <a:endParaRPr lang="en-US"/>
          </a:p>
        </p:txBody>
      </p:sp>
      <p:sp>
        <p:nvSpPr>
          <p:cNvPr id="28678" name="Text Box 6"/>
          <p:cNvSpPr txBox="1">
            <a:spLocks noChangeArrowheads="1"/>
          </p:cNvSpPr>
          <p:nvPr/>
        </p:nvSpPr>
        <p:spPr bwMode="auto">
          <a:xfrm>
            <a:off x="0" y="1295400"/>
            <a:ext cx="9144000" cy="5324475"/>
          </a:xfrm>
          <a:prstGeom prst="rect">
            <a:avLst/>
          </a:prstGeom>
          <a:noFill/>
          <a:ln w="9525">
            <a:noFill/>
            <a:miter lim="800000"/>
            <a:headEnd/>
            <a:tailEnd/>
          </a:ln>
        </p:spPr>
        <p:txBody>
          <a:bodyPr>
            <a:spAutoFit/>
          </a:bodyPr>
          <a:lstStyle/>
          <a:p>
            <a:pPr>
              <a:spcBef>
                <a:spcPct val="75000"/>
              </a:spcBef>
              <a:buFontTx/>
              <a:buChar char="•"/>
            </a:pPr>
            <a:r>
              <a:rPr lang="en-US" sz="2800">
                <a:solidFill>
                  <a:srgbClr val="FFF597"/>
                </a:solidFill>
              </a:rPr>
              <a:t>Bacteria and plants</a:t>
            </a:r>
            <a:r>
              <a:rPr lang="en-US" sz="2800"/>
              <a:t> have </a:t>
            </a:r>
            <a:r>
              <a:rPr lang="en-US" sz="2800">
                <a:solidFill>
                  <a:srgbClr val="FFF597"/>
                </a:solidFill>
              </a:rPr>
              <a:t>cell walls</a:t>
            </a:r>
            <a:r>
              <a:rPr lang="en-US" sz="2800"/>
              <a:t> that prevent them from over-expanding. In plants the pressure exerted on the cell wall is called </a:t>
            </a:r>
            <a:r>
              <a:rPr lang="en-US" sz="2800">
                <a:solidFill>
                  <a:srgbClr val="FFF597"/>
                </a:solidFill>
              </a:rPr>
              <a:t>tugor pressure.</a:t>
            </a:r>
            <a:r>
              <a:rPr lang="en-US">
                <a:solidFill>
                  <a:srgbClr val="FFF597"/>
                </a:solidFill>
              </a:rPr>
              <a:t> </a:t>
            </a:r>
            <a:endParaRPr lang="en-US" sz="2800">
              <a:solidFill>
                <a:srgbClr val="FFF597"/>
              </a:solidFill>
            </a:endParaRPr>
          </a:p>
          <a:p>
            <a:pPr>
              <a:spcBef>
                <a:spcPct val="75000"/>
              </a:spcBef>
              <a:buFontTx/>
              <a:buChar char="•"/>
            </a:pPr>
            <a:r>
              <a:rPr lang="en-US" sz="2800"/>
              <a:t>A </a:t>
            </a:r>
            <a:r>
              <a:rPr lang="en-US" sz="2800">
                <a:solidFill>
                  <a:srgbClr val="FFF597"/>
                </a:solidFill>
              </a:rPr>
              <a:t>protist</a:t>
            </a:r>
            <a:r>
              <a:rPr lang="en-US" sz="2800"/>
              <a:t> like paramecium has </a:t>
            </a:r>
            <a:r>
              <a:rPr lang="en-US" sz="2800">
                <a:solidFill>
                  <a:srgbClr val="FFF597"/>
                </a:solidFill>
              </a:rPr>
              <a:t>contractile vacuoles</a:t>
            </a:r>
            <a:r>
              <a:rPr lang="en-US" sz="2800"/>
              <a:t> that collect water flowing in and pump it out to prevent them from over-expanding.</a:t>
            </a:r>
          </a:p>
          <a:p>
            <a:pPr>
              <a:spcBef>
                <a:spcPct val="75000"/>
              </a:spcBef>
              <a:buFontTx/>
              <a:buChar char="•"/>
            </a:pPr>
            <a:r>
              <a:rPr lang="en-US" sz="2800">
                <a:solidFill>
                  <a:srgbClr val="FFF597"/>
                </a:solidFill>
              </a:rPr>
              <a:t>Salt water fish</a:t>
            </a:r>
            <a:r>
              <a:rPr lang="en-US" sz="2800"/>
              <a:t> pump salt out of their </a:t>
            </a:r>
            <a:r>
              <a:rPr lang="en-US" sz="2800">
                <a:solidFill>
                  <a:srgbClr val="FFF597"/>
                </a:solidFill>
              </a:rPr>
              <a:t>specialized gills</a:t>
            </a:r>
            <a:r>
              <a:rPr lang="en-US" sz="2800"/>
              <a:t> so they do not dehydrate.</a:t>
            </a:r>
          </a:p>
          <a:p>
            <a:pPr>
              <a:spcBef>
                <a:spcPct val="75000"/>
              </a:spcBef>
              <a:buFontTx/>
              <a:buChar char="•"/>
            </a:pPr>
            <a:r>
              <a:rPr lang="en-US" sz="2800">
                <a:solidFill>
                  <a:srgbClr val="FFF597"/>
                </a:solidFill>
              </a:rPr>
              <a:t>Animal cells</a:t>
            </a:r>
            <a:r>
              <a:rPr lang="en-US" sz="2800"/>
              <a:t> are bathed in </a:t>
            </a:r>
            <a:r>
              <a:rPr lang="en-US" sz="2800">
                <a:solidFill>
                  <a:srgbClr val="FFF597"/>
                </a:solidFill>
              </a:rPr>
              <a:t>blood. Kidneys</a:t>
            </a:r>
            <a:r>
              <a:rPr lang="en-US" sz="2800"/>
              <a:t> keep the blood isotonic by remove excess salt and water.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07" name="Rectangle 99"/>
          <p:cNvSpPr>
            <a:spLocks noChangeArrowheads="1"/>
          </p:cNvSpPr>
          <p:nvPr/>
        </p:nvSpPr>
        <p:spPr bwMode="auto">
          <a:xfrm>
            <a:off x="228600" y="0"/>
            <a:ext cx="86868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Cell Membrane (Transport) Notes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Cell Membrane and Cell Wall:</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n-US" sz="24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ALL</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cells have a </a:t>
            </a:r>
            <a:r>
              <a:rPr kumimoji="0" lang="en-US" sz="2400" b="1" i="0" u="sng" strike="noStrike" cap="none" normalizeH="0" baseline="0" dirty="0" smtClean="0">
                <a:ln>
                  <a:noFill/>
                </a:ln>
                <a:effectLst/>
                <a:latin typeface="Calibri" pitchFamily="34" charset="0"/>
                <a:ea typeface="Times New Roman" pitchFamily="18" charset="0"/>
                <a:cs typeface="Arial" pitchFamily="34" charset="0"/>
              </a:rPr>
              <a:t>cell membrane</a:t>
            </a:r>
            <a:r>
              <a:rPr kumimoji="0" lang="en-US" sz="2400" b="0" i="0" strike="noStrike" cap="none" normalizeH="0" baseline="0" dirty="0" smtClean="0">
                <a:ln>
                  <a:noFill/>
                </a:ln>
                <a:effectLst/>
                <a:latin typeface="Calibri" pitchFamily="34" charset="0"/>
                <a:ea typeface="Times New Roman" pitchFamily="18" charset="0"/>
                <a:cs typeface="Arial" pitchFamily="34" charset="0"/>
              </a:rPr>
              <a:t> made of </a:t>
            </a:r>
            <a:r>
              <a:rPr kumimoji="0" lang="en-US" sz="2400" b="1" i="0" u="sng" strike="noStrike" cap="none" normalizeH="0" baseline="0" dirty="0" smtClean="0">
                <a:ln>
                  <a:noFill/>
                </a:ln>
                <a:effectLst/>
                <a:latin typeface="Calibri" pitchFamily="34" charset="0"/>
                <a:ea typeface="Times New Roman" pitchFamily="18" charset="0"/>
                <a:cs typeface="Arial" pitchFamily="34" charset="0"/>
              </a:rPr>
              <a:t>proteins</a:t>
            </a:r>
            <a:r>
              <a:rPr kumimoji="0" lang="en-US" sz="2400" b="0" i="0" strike="noStrike" cap="none" normalizeH="0" baseline="0" dirty="0" smtClean="0">
                <a:ln>
                  <a:noFill/>
                </a:ln>
                <a:effectLst/>
                <a:latin typeface="Calibri" pitchFamily="34" charset="0"/>
                <a:ea typeface="Times New Roman" pitchFamily="18" charset="0"/>
                <a:cs typeface="Arial" pitchFamily="34" charset="0"/>
              </a:rPr>
              <a:t> and </a:t>
            </a:r>
            <a:r>
              <a:rPr kumimoji="0" lang="en-US" sz="2400" b="1" i="0" u="sng" strike="noStrike" cap="none" normalizeH="0" baseline="0" dirty="0" smtClean="0">
                <a:ln>
                  <a:noFill/>
                </a:ln>
                <a:effectLst/>
                <a:latin typeface="Calibri" pitchFamily="34" charset="0"/>
                <a:ea typeface="Times New Roman" pitchFamily="18" charset="0"/>
                <a:cs typeface="Arial" pitchFamily="34" charset="0"/>
              </a:rPr>
              <a:t>lipids</a:t>
            </a:r>
            <a:r>
              <a:rPr kumimoji="0" lang="en-US" sz="2400" b="0" i="0" strike="noStrike" cap="none" normalizeH="0" baseline="0" dirty="0" smtClean="0">
                <a:ln>
                  <a:noFill/>
                </a:ln>
                <a:effectLst/>
                <a:latin typeface="Calibri" pitchFamily="34" charset="0"/>
                <a:ea typeface="Times New Roman" pitchFamily="18" charset="0"/>
                <a:cs typeface="Arial" pitchFamily="34" charset="0"/>
              </a:rPr>
              <a:t> </a:t>
            </a:r>
            <a:endParaRPr kumimoji="0" lang="en-US" sz="2400" b="0" i="0"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7409" name="Group 1"/>
          <p:cNvGrpSpPr>
            <a:grpSpLocks/>
          </p:cNvGrpSpPr>
          <p:nvPr/>
        </p:nvGrpSpPr>
        <p:grpSpPr bwMode="auto">
          <a:xfrm>
            <a:off x="1828800" y="1676400"/>
            <a:ext cx="5607050" cy="1719263"/>
            <a:chOff x="1238" y="2153"/>
            <a:chExt cx="8829" cy="2707"/>
          </a:xfrm>
        </p:grpSpPr>
        <p:grpSp>
          <p:nvGrpSpPr>
            <p:cNvPr id="17415" name="Group 7"/>
            <p:cNvGrpSpPr>
              <a:grpSpLocks/>
            </p:cNvGrpSpPr>
            <p:nvPr/>
          </p:nvGrpSpPr>
          <p:grpSpPr bwMode="auto">
            <a:xfrm>
              <a:off x="1238" y="2153"/>
              <a:ext cx="7551" cy="2707"/>
              <a:chOff x="632" y="2042"/>
              <a:chExt cx="7471" cy="2998"/>
            </a:xfrm>
          </p:grpSpPr>
          <p:grpSp>
            <p:nvGrpSpPr>
              <p:cNvPr id="17423" name="Group 15"/>
              <p:cNvGrpSpPr>
                <a:grpSpLocks/>
              </p:cNvGrpSpPr>
              <p:nvPr/>
            </p:nvGrpSpPr>
            <p:grpSpPr bwMode="auto">
              <a:xfrm>
                <a:off x="3119" y="2890"/>
                <a:ext cx="4984" cy="1051"/>
                <a:chOff x="1815" y="1649"/>
                <a:chExt cx="4984" cy="1051"/>
              </a:xfrm>
            </p:grpSpPr>
            <p:grpSp>
              <p:nvGrpSpPr>
                <p:cNvPr id="17480" name="Group 72"/>
                <p:cNvGrpSpPr>
                  <a:grpSpLocks/>
                </p:cNvGrpSpPr>
                <p:nvPr/>
              </p:nvGrpSpPr>
              <p:grpSpPr bwMode="auto">
                <a:xfrm>
                  <a:off x="1815" y="1649"/>
                  <a:ext cx="1054" cy="1047"/>
                  <a:chOff x="1815" y="1649"/>
                  <a:chExt cx="1054" cy="1047"/>
                </a:xfrm>
              </p:grpSpPr>
              <p:grpSp>
                <p:nvGrpSpPr>
                  <p:cNvPr id="17494" name="Group 86"/>
                  <p:cNvGrpSpPr>
                    <a:grpSpLocks/>
                  </p:cNvGrpSpPr>
                  <p:nvPr/>
                </p:nvGrpSpPr>
                <p:grpSpPr bwMode="auto">
                  <a:xfrm rot="10800000">
                    <a:off x="1820" y="2244"/>
                    <a:ext cx="1049" cy="452"/>
                    <a:chOff x="1815" y="1485"/>
                    <a:chExt cx="1350" cy="660"/>
                  </a:xfrm>
                </p:grpSpPr>
                <p:grpSp>
                  <p:nvGrpSpPr>
                    <p:cNvPr id="17503" name="Group 95"/>
                    <p:cNvGrpSpPr>
                      <a:grpSpLocks/>
                    </p:cNvGrpSpPr>
                    <p:nvPr/>
                  </p:nvGrpSpPr>
                  <p:grpSpPr bwMode="auto">
                    <a:xfrm>
                      <a:off x="1815" y="1485"/>
                      <a:ext cx="450" cy="660"/>
                      <a:chOff x="1815" y="1485"/>
                      <a:chExt cx="450" cy="660"/>
                    </a:xfrm>
                  </p:grpSpPr>
                  <p:sp>
                    <p:nvSpPr>
                      <p:cNvPr id="17506" name="Oval 98"/>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05" name="AutoShape 97"/>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04" name="AutoShape 96"/>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99" name="Group 91"/>
                    <p:cNvGrpSpPr>
                      <a:grpSpLocks/>
                    </p:cNvGrpSpPr>
                    <p:nvPr/>
                  </p:nvGrpSpPr>
                  <p:grpSpPr bwMode="auto">
                    <a:xfrm>
                      <a:off x="2265" y="1485"/>
                      <a:ext cx="450" cy="660"/>
                      <a:chOff x="1815" y="1485"/>
                      <a:chExt cx="450" cy="660"/>
                    </a:xfrm>
                  </p:grpSpPr>
                  <p:sp>
                    <p:nvSpPr>
                      <p:cNvPr id="17502" name="Oval 94"/>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01" name="AutoShape 93"/>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00" name="AutoShape 92"/>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95" name="Group 87"/>
                    <p:cNvGrpSpPr>
                      <a:grpSpLocks/>
                    </p:cNvGrpSpPr>
                    <p:nvPr/>
                  </p:nvGrpSpPr>
                  <p:grpSpPr bwMode="auto">
                    <a:xfrm>
                      <a:off x="2715" y="1485"/>
                      <a:ext cx="450" cy="660"/>
                      <a:chOff x="1815" y="1485"/>
                      <a:chExt cx="450" cy="660"/>
                    </a:xfrm>
                  </p:grpSpPr>
                  <p:sp>
                    <p:nvSpPr>
                      <p:cNvPr id="17498" name="Oval 90"/>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97" name="AutoShape 89"/>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96" name="AutoShape 88"/>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7481" name="Group 73"/>
                  <p:cNvGrpSpPr>
                    <a:grpSpLocks/>
                  </p:cNvGrpSpPr>
                  <p:nvPr/>
                </p:nvGrpSpPr>
                <p:grpSpPr bwMode="auto">
                  <a:xfrm>
                    <a:off x="1815" y="1649"/>
                    <a:ext cx="1049" cy="452"/>
                    <a:chOff x="1815" y="1485"/>
                    <a:chExt cx="1350" cy="660"/>
                  </a:xfrm>
                </p:grpSpPr>
                <p:grpSp>
                  <p:nvGrpSpPr>
                    <p:cNvPr id="17490" name="Group 82"/>
                    <p:cNvGrpSpPr>
                      <a:grpSpLocks/>
                    </p:cNvGrpSpPr>
                    <p:nvPr/>
                  </p:nvGrpSpPr>
                  <p:grpSpPr bwMode="auto">
                    <a:xfrm>
                      <a:off x="1815" y="1485"/>
                      <a:ext cx="450" cy="660"/>
                      <a:chOff x="1815" y="1485"/>
                      <a:chExt cx="450" cy="660"/>
                    </a:xfrm>
                  </p:grpSpPr>
                  <p:sp>
                    <p:nvSpPr>
                      <p:cNvPr id="17493" name="Oval 85"/>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92" name="AutoShape 84"/>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91" name="AutoShape 83"/>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86" name="Group 78"/>
                    <p:cNvGrpSpPr>
                      <a:grpSpLocks/>
                    </p:cNvGrpSpPr>
                    <p:nvPr/>
                  </p:nvGrpSpPr>
                  <p:grpSpPr bwMode="auto">
                    <a:xfrm>
                      <a:off x="2265" y="1485"/>
                      <a:ext cx="450" cy="660"/>
                      <a:chOff x="1815" y="1485"/>
                      <a:chExt cx="450" cy="660"/>
                    </a:xfrm>
                  </p:grpSpPr>
                  <p:sp>
                    <p:nvSpPr>
                      <p:cNvPr id="17489" name="Oval 81"/>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88" name="AutoShape 80"/>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87" name="AutoShape 79"/>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82" name="Group 74"/>
                    <p:cNvGrpSpPr>
                      <a:grpSpLocks/>
                    </p:cNvGrpSpPr>
                    <p:nvPr/>
                  </p:nvGrpSpPr>
                  <p:grpSpPr bwMode="auto">
                    <a:xfrm>
                      <a:off x="2715" y="1485"/>
                      <a:ext cx="450" cy="660"/>
                      <a:chOff x="1815" y="1485"/>
                      <a:chExt cx="450" cy="660"/>
                    </a:xfrm>
                  </p:grpSpPr>
                  <p:sp>
                    <p:nvSpPr>
                      <p:cNvPr id="17485" name="Oval 77"/>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84" name="AutoShape 76"/>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83" name="AutoShape 75"/>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17453" name="Group 45"/>
                <p:cNvGrpSpPr>
                  <a:grpSpLocks/>
                </p:cNvGrpSpPr>
                <p:nvPr/>
              </p:nvGrpSpPr>
              <p:grpSpPr bwMode="auto">
                <a:xfrm>
                  <a:off x="3895" y="1649"/>
                  <a:ext cx="1054" cy="1047"/>
                  <a:chOff x="1815" y="1649"/>
                  <a:chExt cx="1054" cy="1047"/>
                </a:xfrm>
              </p:grpSpPr>
              <p:grpSp>
                <p:nvGrpSpPr>
                  <p:cNvPr id="17467" name="Group 59"/>
                  <p:cNvGrpSpPr>
                    <a:grpSpLocks/>
                  </p:cNvGrpSpPr>
                  <p:nvPr/>
                </p:nvGrpSpPr>
                <p:grpSpPr bwMode="auto">
                  <a:xfrm rot="10800000">
                    <a:off x="1820" y="2244"/>
                    <a:ext cx="1049" cy="452"/>
                    <a:chOff x="1815" y="1485"/>
                    <a:chExt cx="1350" cy="660"/>
                  </a:xfrm>
                </p:grpSpPr>
                <p:grpSp>
                  <p:nvGrpSpPr>
                    <p:cNvPr id="17476" name="Group 68"/>
                    <p:cNvGrpSpPr>
                      <a:grpSpLocks/>
                    </p:cNvGrpSpPr>
                    <p:nvPr/>
                  </p:nvGrpSpPr>
                  <p:grpSpPr bwMode="auto">
                    <a:xfrm>
                      <a:off x="1815" y="1485"/>
                      <a:ext cx="450" cy="660"/>
                      <a:chOff x="1815" y="1485"/>
                      <a:chExt cx="450" cy="660"/>
                    </a:xfrm>
                  </p:grpSpPr>
                  <p:sp>
                    <p:nvSpPr>
                      <p:cNvPr id="17479" name="Oval 71"/>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78" name="AutoShape 70"/>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77" name="AutoShape 69"/>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72" name="Group 64"/>
                    <p:cNvGrpSpPr>
                      <a:grpSpLocks/>
                    </p:cNvGrpSpPr>
                    <p:nvPr/>
                  </p:nvGrpSpPr>
                  <p:grpSpPr bwMode="auto">
                    <a:xfrm>
                      <a:off x="2265" y="1485"/>
                      <a:ext cx="450" cy="660"/>
                      <a:chOff x="1815" y="1485"/>
                      <a:chExt cx="450" cy="660"/>
                    </a:xfrm>
                  </p:grpSpPr>
                  <p:sp>
                    <p:nvSpPr>
                      <p:cNvPr id="17475" name="Oval 67"/>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74" name="AutoShape 66"/>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73" name="AutoShape 65"/>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68" name="Group 60"/>
                    <p:cNvGrpSpPr>
                      <a:grpSpLocks/>
                    </p:cNvGrpSpPr>
                    <p:nvPr/>
                  </p:nvGrpSpPr>
                  <p:grpSpPr bwMode="auto">
                    <a:xfrm>
                      <a:off x="2715" y="1485"/>
                      <a:ext cx="450" cy="660"/>
                      <a:chOff x="1815" y="1485"/>
                      <a:chExt cx="450" cy="660"/>
                    </a:xfrm>
                  </p:grpSpPr>
                  <p:sp>
                    <p:nvSpPr>
                      <p:cNvPr id="17471" name="Oval 63"/>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70" name="AutoShape 62"/>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69" name="AutoShape 61"/>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7454" name="Group 46"/>
                  <p:cNvGrpSpPr>
                    <a:grpSpLocks/>
                  </p:cNvGrpSpPr>
                  <p:nvPr/>
                </p:nvGrpSpPr>
                <p:grpSpPr bwMode="auto">
                  <a:xfrm>
                    <a:off x="1815" y="1649"/>
                    <a:ext cx="1049" cy="452"/>
                    <a:chOff x="1815" y="1485"/>
                    <a:chExt cx="1350" cy="660"/>
                  </a:xfrm>
                </p:grpSpPr>
                <p:grpSp>
                  <p:nvGrpSpPr>
                    <p:cNvPr id="17463" name="Group 55"/>
                    <p:cNvGrpSpPr>
                      <a:grpSpLocks/>
                    </p:cNvGrpSpPr>
                    <p:nvPr/>
                  </p:nvGrpSpPr>
                  <p:grpSpPr bwMode="auto">
                    <a:xfrm>
                      <a:off x="1815" y="1485"/>
                      <a:ext cx="450" cy="660"/>
                      <a:chOff x="1815" y="1485"/>
                      <a:chExt cx="450" cy="660"/>
                    </a:xfrm>
                  </p:grpSpPr>
                  <p:sp>
                    <p:nvSpPr>
                      <p:cNvPr id="17466" name="Oval 58"/>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65" name="AutoShape 57"/>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64" name="AutoShape 56"/>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59" name="Group 51"/>
                    <p:cNvGrpSpPr>
                      <a:grpSpLocks/>
                    </p:cNvGrpSpPr>
                    <p:nvPr/>
                  </p:nvGrpSpPr>
                  <p:grpSpPr bwMode="auto">
                    <a:xfrm>
                      <a:off x="2265" y="1485"/>
                      <a:ext cx="450" cy="660"/>
                      <a:chOff x="1815" y="1485"/>
                      <a:chExt cx="450" cy="660"/>
                    </a:xfrm>
                  </p:grpSpPr>
                  <p:sp>
                    <p:nvSpPr>
                      <p:cNvPr id="17462" name="Oval 54"/>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61" name="AutoShape 53"/>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60" name="AutoShape 52"/>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55" name="Group 47"/>
                    <p:cNvGrpSpPr>
                      <a:grpSpLocks/>
                    </p:cNvGrpSpPr>
                    <p:nvPr/>
                  </p:nvGrpSpPr>
                  <p:grpSpPr bwMode="auto">
                    <a:xfrm>
                      <a:off x="2715" y="1485"/>
                      <a:ext cx="450" cy="660"/>
                      <a:chOff x="1815" y="1485"/>
                      <a:chExt cx="450" cy="660"/>
                    </a:xfrm>
                  </p:grpSpPr>
                  <p:sp>
                    <p:nvSpPr>
                      <p:cNvPr id="17458" name="Oval 50"/>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57" name="AutoShape 49"/>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56" name="AutoShape 48"/>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17426" name="Group 18"/>
                <p:cNvGrpSpPr>
                  <a:grpSpLocks/>
                </p:cNvGrpSpPr>
                <p:nvPr/>
              </p:nvGrpSpPr>
              <p:grpSpPr bwMode="auto">
                <a:xfrm>
                  <a:off x="5745" y="1653"/>
                  <a:ext cx="1054" cy="1047"/>
                  <a:chOff x="1815" y="1649"/>
                  <a:chExt cx="1054" cy="1047"/>
                </a:xfrm>
              </p:grpSpPr>
              <p:grpSp>
                <p:nvGrpSpPr>
                  <p:cNvPr id="17440" name="Group 32"/>
                  <p:cNvGrpSpPr>
                    <a:grpSpLocks/>
                  </p:cNvGrpSpPr>
                  <p:nvPr/>
                </p:nvGrpSpPr>
                <p:grpSpPr bwMode="auto">
                  <a:xfrm rot="10800000">
                    <a:off x="1820" y="2244"/>
                    <a:ext cx="1049" cy="452"/>
                    <a:chOff x="1815" y="1485"/>
                    <a:chExt cx="1350" cy="660"/>
                  </a:xfrm>
                </p:grpSpPr>
                <p:grpSp>
                  <p:nvGrpSpPr>
                    <p:cNvPr id="17449" name="Group 41"/>
                    <p:cNvGrpSpPr>
                      <a:grpSpLocks/>
                    </p:cNvGrpSpPr>
                    <p:nvPr/>
                  </p:nvGrpSpPr>
                  <p:grpSpPr bwMode="auto">
                    <a:xfrm>
                      <a:off x="1815" y="1485"/>
                      <a:ext cx="450" cy="660"/>
                      <a:chOff x="1815" y="1485"/>
                      <a:chExt cx="450" cy="660"/>
                    </a:xfrm>
                  </p:grpSpPr>
                  <p:sp>
                    <p:nvSpPr>
                      <p:cNvPr id="17452" name="Oval 44"/>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51" name="AutoShape 43"/>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50" name="AutoShape 42"/>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45" name="Group 37"/>
                    <p:cNvGrpSpPr>
                      <a:grpSpLocks/>
                    </p:cNvGrpSpPr>
                    <p:nvPr/>
                  </p:nvGrpSpPr>
                  <p:grpSpPr bwMode="auto">
                    <a:xfrm>
                      <a:off x="2265" y="1485"/>
                      <a:ext cx="450" cy="660"/>
                      <a:chOff x="1815" y="1485"/>
                      <a:chExt cx="450" cy="660"/>
                    </a:xfrm>
                  </p:grpSpPr>
                  <p:sp>
                    <p:nvSpPr>
                      <p:cNvPr id="17448" name="Oval 40"/>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47" name="AutoShape 39"/>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46" name="AutoShape 38"/>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41" name="Group 33"/>
                    <p:cNvGrpSpPr>
                      <a:grpSpLocks/>
                    </p:cNvGrpSpPr>
                    <p:nvPr/>
                  </p:nvGrpSpPr>
                  <p:grpSpPr bwMode="auto">
                    <a:xfrm>
                      <a:off x="2715" y="1485"/>
                      <a:ext cx="450" cy="660"/>
                      <a:chOff x="1815" y="1485"/>
                      <a:chExt cx="450" cy="660"/>
                    </a:xfrm>
                  </p:grpSpPr>
                  <p:sp>
                    <p:nvSpPr>
                      <p:cNvPr id="17444" name="Oval 36"/>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43" name="AutoShape 35"/>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42" name="AutoShape 34"/>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7427" name="Group 19"/>
                  <p:cNvGrpSpPr>
                    <a:grpSpLocks/>
                  </p:cNvGrpSpPr>
                  <p:nvPr/>
                </p:nvGrpSpPr>
                <p:grpSpPr bwMode="auto">
                  <a:xfrm>
                    <a:off x="1815" y="1649"/>
                    <a:ext cx="1049" cy="452"/>
                    <a:chOff x="1815" y="1485"/>
                    <a:chExt cx="1350" cy="660"/>
                  </a:xfrm>
                </p:grpSpPr>
                <p:grpSp>
                  <p:nvGrpSpPr>
                    <p:cNvPr id="17436" name="Group 28"/>
                    <p:cNvGrpSpPr>
                      <a:grpSpLocks/>
                    </p:cNvGrpSpPr>
                    <p:nvPr/>
                  </p:nvGrpSpPr>
                  <p:grpSpPr bwMode="auto">
                    <a:xfrm>
                      <a:off x="1815" y="1485"/>
                      <a:ext cx="450" cy="660"/>
                      <a:chOff x="1815" y="1485"/>
                      <a:chExt cx="450" cy="660"/>
                    </a:xfrm>
                  </p:grpSpPr>
                  <p:sp>
                    <p:nvSpPr>
                      <p:cNvPr id="17439" name="Oval 31"/>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38" name="AutoShape 30"/>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37" name="AutoShape 29"/>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32" name="Group 24"/>
                    <p:cNvGrpSpPr>
                      <a:grpSpLocks/>
                    </p:cNvGrpSpPr>
                    <p:nvPr/>
                  </p:nvGrpSpPr>
                  <p:grpSpPr bwMode="auto">
                    <a:xfrm>
                      <a:off x="2265" y="1485"/>
                      <a:ext cx="450" cy="660"/>
                      <a:chOff x="1815" y="1485"/>
                      <a:chExt cx="450" cy="660"/>
                    </a:xfrm>
                  </p:grpSpPr>
                  <p:sp>
                    <p:nvSpPr>
                      <p:cNvPr id="17435" name="Oval 27"/>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34" name="AutoShape 26"/>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33" name="AutoShape 25"/>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28" name="Group 20"/>
                    <p:cNvGrpSpPr>
                      <a:grpSpLocks/>
                    </p:cNvGrpSpPr>
                    <p:nvPr/>
                  </p:nvGrpSpPr>
                  <p:grpSpPr bwMode="auto">
                    <a:xfrm>
                      <a:off x="2715" y="1485"/>
                      <a:ext cx="450" cy="660"/>
                      <a:chOff x="1815" y="1485"/>
                      <a:chExt cx="450" cy="660"/>
                    </a:xfrm>
                  </p:grpSpPr>
                  <p:sp>
                    <p:nvSpPr>
                      <p:cNvPr id="17431" name="Oval 23"/>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30" name="AutoShape 22"/>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29" name="AutoShape 21"/>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sp>
              <p:nvSpPr>
                <p:cNvPr id="17425" name="AutoShape 17"/>
                <p:cNvSpPr>
                  <a:spLocks noChangeArrowheads="1"/>
                </p:cNvSpPr>
                <p:nvPr/>
              </p:nvSpPr>
              <p:spPr bwMode="auto">
                <a:xfrm>
                  <a:off x="3060" y="1649"/>
                  <a:ext cx="700" cy="1051"/>
                </a:xfrm>
                <a:prstGeom prst="bracketPair">
                  <a:avLst>
                    <a:gd name="adj" fmla="val 16667"/>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24" name="Oval 16"/>
                <p:cNvSpPr>
                  <a:spLocks noChangeArrowheads="1"/>
                </p:cNvSpPr>
                <p:nvPr/>
              </p:nvSpPr>
              <p:spPr bwMode="auto">
                <a:xfrm>
                  <a:off x="5040" y="1653"/>
                  <a:ext cx="675" cy="1047"/>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422" name="Text Box 14"/>
              <p:cNvSpPr txBox="1">
                <a:spLocks noChangeArrowheads="1"/>
              </p:cNvSpPr>
              <p:nvPr/>
            </p:nvSpPr>
            <p:spPr bwMode="auto">
              <a:xfrm>
                <a:off x="632" y="2895"/>
                <a:ext cx="1980" cy="9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Cell Membrane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421" name="Text Box 13"/>
              <p:cNvSpPr txBox="1">
                <a:spLocks noChangeArrowheads="1"/>
              </p:cNvSpPr>
              <p:nvPr/>
            </p:nvSpPr>
            <p:spPr bwMode="auto">
              <a:xfrm>
                <a:off x="2612" y="4546"/>
                <a:ext cx="1553" cy="49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lipid bilayer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420" name="Text Box 12"/>
              <p:cNvSpPr txBox="1">
                <a:spLocks noChangeArrowheads="1"/>
              </p:cNvSpPr>
              <p:nvPr/>
            </p:nvSpPr>
            <p:spPr bwMode="auto">
              <a:xfrm>
                <a:off x="3824" y="2042"/>
                <a:ext cx="2080" cy="52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protein channel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419" name="Text Box 11"/>
              <p:cNvSpPr txBox="1">
                <a:spLocks noChangeArrowheads="1"/>
              </p:cNvSpPr>
              <p:nvPr/>
            </p:nvSpPr>
            <p:spPr bwMode="auto">
              <a:xfrm>
                <a:off x="5669" y="4546"/>
                <a:ext cx="1780" cy="49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protein </a:t>
                </a: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pump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418" name="AutoShape 10"/>
              <p:cNvSpPr>
                <a:spLocks noChangeShapeType="1"/>
              </p:cNvSpPr>
              <p:nvPr/>
            </p:nvSpPr>
            <p:spPr bwMode="auto">
              <a:xfrm flipV="1">
                <a:off x="3347" y="4081"/>
                <a:ext cx="122" cy="46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7417" name="AutoShape 9"/>
              <p:cNvSpPr>
                <a:spLocks noChangeShapeType="1"/>
              </p:cNvSpPr>
              <p:nvPr/>
            </p:nvSpPr>
            <p:spPr bwMode="auto">
              <a:xfrm>
                <a:off x="4607" y="2446"/>
                <a:ext cx="105" cy="453"/>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7416" name="AutoShape 8"/>
              <p:cNvSpPr>
                <a:spLocks noChangeShapeType="1"/>
              </p:cNvSpPr>
              <p:nvPr/>
            </p:nvSpPr>
            <p:spPr bwMode="auto">
              <a:xfrm flipV="1">
                <a:off x="6602" y="4081"/>
                <a:ext cx="45" cy="46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grpSp>
          <p:nvGrpSpPr>
            <p:cNvPr id="17410" name="Group 2"/>
            <p:cNvGrpSpPr>
              <a:grpSpLocks/>
            </p:cNvGrpSpPr>
            <p:nvPr/>
          </p:nvGrpSpPr>
          <p:grpSpPr bwMode="auto">
            <a:xfrm>
              <a:off x="8910" y="2836"/>
              <a:ext cx="1157" cy="1114"/>
              <a:chOff x="8910" y="2836"/>
              <a:chExt cx="1157" cy="1114"/>
            </a:xfrm>
          </p:grpSpPr>
          <p:sp>
            <p:nvSpPr>
              <p:cNvPr id="17414" name="AutoShape 6"/>
              <p:cNvSpPr>
                <a:spLocks/>
              </p:cNvSpPr>
              <p:nvPr/>
            </p:nvSpPr>
            <p:spPr bwMode="auto">
              <a:xfrm>
                <a:off x="8910" y="2836"/>
                <a:ext cx="180" cy="495"/>
              </a:xfrm>
              <a:prstGeom prst="rightBrace">
                <a:avLst>
                  <a:gd name="adj1" fmla="val 22917"/>
                  <a:gd name="adj2" fmla="val 50000"/>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13" name="AutoShape 5"/>
              <p:cNvSpPr>
                <a:spLocks/>
              </p:cNvSpPr>
              <p:nvPr/>
            </p:nvSpPr>
            <p:spPr bwMode="auto">
              <a:xfrm>
                <a:off x="8910" y="3455"/>
                <a:ext cx="180" cy="495"/>
              </a:xfrm>
              <a:prstGeom prst="rightBrace">
                <a:avLst>
                  <a:gd name="adj1" fmla="val 22917"/>
                  <a:gd name="adj2" fmla="val 50000"/>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12" name="Text Box 4"/>
              <p:cNvSpPr txBox="1">
                <a:spLocks noChangeArrowheads="1"/>
              </p:cNvSpPr>
              <p:nvPr/>
            </p:nvSpPr>
            <p:spPr bwMode="auto">
              <a:xfrm>
                <a:off x="9090" y="2893"/>
                <a:ext cx="977" cy="4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Layer 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411" name="Text Box 3"/>
              <p:cNvSpPr txBox="1">
                <a:spLocks noChangeArrowheads="1"/>
              </p:cNvSpPr>
              <p:nvPr/>
            </p:nvSpPr>
            <p:spPr bwMode="auto">
              <a:xfrm>
                <a:off x="9090" y="3516"/>
                <a:ext cx="977" cy="4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Layer 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7514" name="Rectangle 106"/>
          <p:cNvSpPr>
            <a:spLocks noChangeArrowheads="1"/>
          </p:cNvSpPr>
          <p:nvPr/>
        </p:nvSpPr>
        <p:spPr bwMode="auto">
          <a:xfrm>
            <a:off x="304800" y="2971800"/>
            <a:ext cx="8686800" cy="16773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cs typeface="Arial" pitchFamily="34" charset="0"/>
              </a:rPr>
              <a:t/>
            </a:r>
            <a:br>
              <a:rPr kumimoji="0" lang="en-US" sz="9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231775" marR="0" lvl="0" indent="-231775" algn="l" defTabSz="914400" rtl="0" eaLnBrk="0" fontAlgn="base" latinLnBrk="0" hangingPunct="0">
              <a:lnSpc>
                <a:spcPct val="100000"/>
              </a:lnSpc>
              <a:spcBef>
                <a:spcPct val="0"/>
              </a:spcBef>
              <a:spcAft>
                <a:spcPct val="0"/>
              </a:spcAft>
              <a:buClrTx/>
              <a:buSzTx/>
              <a:buFontTx/>
              <a:buChar char="•"/>
              <a:tabLst/>
            </a:pPr>
            <a:r>
              <a:rPr kumimoji="0" lang="en-US" sz="24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SOME</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cells have cell membranes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and</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n-US" sz="2400" b="1" i="0" u="sng" strike="noStrike" cap="none" normalizeH="0" baseline="0" dirty="0" smtClean="0">
                <a:ln>
                  <a:noFill/>
                </a:ln>
                <a:effectLst/>
                <a:latin typeface="Calibri" pitchFamily="34" charset="0"/>
                <a:ea typeface="Times New Roman" pitchFamily="18" charset="0"/>
                <a:cs typeface="Arial" pitchFamily="34" charset="0"/>
              </a:rPr>
              <a:t>cell walls</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ex: plants, fungi and bacteria</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6" name="Picture 105"/>
          <p:cNvPicPr/>
          <p:nvPr/>
        </p:nvPicPr>
        <p:blipFill>
          <a:blip r:embed="rId2" cstate="print"/>
          <a:srcRect/>
          <a:stretch>
            <a:fillRect/>
          </a:stretch>
        </p:blipFill>
        <p:spPr bwMode="auto">
          <a:xfrm>
            <a:off x="2438400" y="3810000"/>
            <a:ext cx="4495800" cy="2819400"/>
          </a:xfrm>
          <a:prstGeom prst="rect">
            <a:avLst/>
          </a:prstGeom>
          <a:noFill/>
          <a:ln w="9525">
            <a:noFill/>
            <a:miter lim="800000"/>
            <a:headEnd/>
            <a:tailEnd/>
          </a:ln>
        </p:spPr>
      </p:pic>
      <p:grpSp>
        <p:nvGrpSpPr>
          <p:cNvPr id="17515" name="Group 107"/>
          <p:cNvGrpSpPr>
            <a:grpSpLocks/>
          </p:cNvGrpSpPr>
          <p:nvPr/>
        </p:nvGrpSpPr>
        <p:grpSpPr bwMode="auto">
          <a:xfrm>
            <a:off x="4343400" y="4114800"/>
            <a:ext cx="4362237" cy="2133600"/>
            <a:chOff x="5529" y="6225"/>
            <a:chExt cx="6869" cy="3360"/>
          </a:xfrm>
        </p:grpSpPr>
        <p:cxnSp>
          <p:nvCxnSpPr>
            <p:cNvPr id="17516" name="AutoShape 108"/>
            <p:cNvCxnSpPr>
              <a:cxnSpLocks noChangeShapeType="1"/>
              <a:stCxn id="17518" idx="1"/>
            </p:cNvCxnSpPr>
            <p:nvPr/>
          </p:nvCxnSpPr>
          <p:spPr bwMode="auto">
            <a:xfrm rot="10800000" flipV="1">
              <a:off x="5529" y="6782"/>
              <a:ext cx="4320" cy="44"/>
            </a:xfrm>
            <a:prstGeom prst="straightConnector1">
              <a:avLst/>
            </a:prstGeom>
            <a:noFill/>
            <a:ln w="38100">
              <a:solidFill>
                <a:srgbClr val="000000"/>
              </a:solidFill>
              <a:round/>
              <a:headEnd/>
              <a:tailEnd type="triangle" w="med" len="med"/>
            </a:ln>
          </p:spPr>
        </p:cxnSp>
        <p:cxnSp>
          <p:nvCxnSpPr>
            <p:cNvPr id="17517" name="AutoShape 109"/>
            <p:cNvCxnSpPr>
              <a:cxnSpLocks noChangeShapeType="1"/>
              <a:stCxn id="17518" idx="1"/>
            </p:cNvCxnSpPr>
            <p:nvPr/>
          </p:nvCxnSpPr>
          <p:spPr bwMode="auto">
            <a:xfrm rot="10800000">
              <a:off x="8049" y="6345"/>
              <a:ext cx="1800" cy="438"/>
            </a:xfrm>
            <a:prstGeom prst="straightConnector1">
              <a:avLst/>
            </a:prstGeom>
            <a:noFill/>
            <a:ln w="38100">
              <a:solidFill>
                <a:srgbClr val="000000"/>
              </a:solidFill>
              <a:round/>
              <a:headEnd/>
              <a:tailEnd type="triangle" w="med" len="med"/>
            </a:ln>
          </p:spPr>
        </p:cxnSp>
        <p:sp>
          <p:nvSpPr>
            <p:cNvPr id="17518" name="Text Box 110"/>
            <p:cNvSpPr txBox="1">
              <a:spLocks noChangeArrowheads="1"/>
            </p:cNvSpPr>
            <p:nvPr/>
          </p:nvSpPr>
          <p:spPr bwMode="auto">
            <a:xfrm>
              <a:off x="9849" y="6225"/>
              <a:ext cx="2549" cy="11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Cell Membrane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7519" name="AutoShape 111"/>
            <p:cNvCxnSpPr>
              <a:cxnSpLocks noChangeShapeType="1"/>
            </p:cNvCxnSpPr>
            <p:nvPr/>
          </p:nvCxnSpPr>
          <p:spPr bwMode="auto">
            <a:xfrm rot="10800000" flipV="1">
              <a:off x="8649" y="8745"/>
              <a:ext cx="1680" cy="840"/>
            </a:xfrm>
            <a:prstGeom prst="straightConnector1">
              <a:avLst/>
            </a:prstGeom>
            <a:noFill/>
            <a:ln w="38100">
              <a:solidFill>
                <a:srgbClr val="000000"/>
              </a:solidFill>
              <a:round/>
              <a:headEnd/>
              <a:tailEnd type="triangle" w="med" len="med"/>
            </a:ln>
          </p:spPr>
        </p:cxnSp>
        <p:sp>
          <p:nvSpPr>
            <p:cNvPr id="17520" name="Text Box 112"/>
            <p:cNvSpPr txBox="1">
              <a:spLocks noChangeArrowheads="1"/>
            </p:cNvSpPr>
            <p:nvPr/>
          </p:nvSpPr>
          <p:spPr bwMode="auto">
            <a:xfrm>
              <a:off x="10329" y="8385"/>
              <a:ext cx="1957" cy="6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Cell Wall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7507">
                                            <p:txEl>
                                              <p:pRg st="3" end="3"/>
                                            </p:txEl>
                                          </p:spTgt>
                                        </p:tgtEl>
                                        <p:attrNameLst>
                                          <p:attrName>style.visibility</p:attrName>
                                        </p:attrNameLst>
                                      </p:cBhvr>
                                      <p:to>
                                        <p:strVal val="visible"/>
                                      </p:to>
                                    </p:set>
                                    <p:animEffect transition="in" filter="fade">
                                      <p:cBhvr>
                                        <p:cTn id="7" dur="1000"/>
                                        <p:tgtEl>
                                          <p:spTgt spid="17507">
                                            <p:txEl>
                                              <p:pRg st="3" end="3"/>
                                            </p:txEl>
                                          </p:spTgt>
                                        </p:tgtEl>
                                      </p:cBhvr>
                                    </p:animEffect>
                                    <p:anim calcmode="lin" valueType="num">
                                      <p:cBhvr>
                                        <p:cTn id="8" dur="1000" fill="hold"/>
                                        <p:tgtEl>
                                          <p:spTgt spid="17507">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1750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514">
                                            <p:txEl>
                                              <p:pRg st="1" end="1"/>
                                            </p:txEl>
                                          </p:spTgt>
                                        </p:tgtEl>
                                        <p:attrNameLst>
                                          <p:attrName>style.visibility</p:attrName>
                                        </p:attrNameLst>
                                      </p:cBhvr>
                                      <p:to>
                                        <p:strVal val="visible"/>
                                      </p:to>
                                    </p:set>
                                    <p:animEffect transition="in" filter="fade">
                                      <p:cBhvr>
                                        <p:cTn id="14" dur="1000"/>
                                        <p:tgtEl>
                                          <p:spTgt spid="17514">
                                            <p:txEl>
                                              <p:pRg st="1" end="1"/>
                                            </p:txEl>
                                          </p:spTgt>
                                        </p:tgtEl>
                                      </p:cBhvr>
                                    </p:animEffect>
                                    <p:anim calcmode="lin" valueType="num">
                                      <p:cBhvr>
                                        <p:cTn id="15" dur="1000" fill="hold"/>
                                        <p:tgtEl>
                                          <p:spTgt spid="175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51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http://www.abcbodybuilding.com/magazine03/fiberdynamics1_files/image001.gif"/>
          <p:cNvPicPr>
            <a:picLocks noChangeAspect="1" noChangeArrowheads="1"/>
          </p:cNvPicPr>
          <p:nvPr/>
        </p:nvPicPr>
        <p:blipFill>
          <a:blip r:embed="rId2" cstate="print"/>
          <a:srcRect/>
          <a:stretch>
            <a:fillRect/>
          </a:stretch>
        </p:blipFill>
        <p:spPr bwMode="auto">
          <a:xfrm>
            <a:off x="4648200" y="228600"/>
            <a:ext cx="4267200" cy="2793570"/>
          </a:xfrm>
          <a:prstGeom prst="rect">
            <a:avLst/>
          </a:prstGeom>
          <a:noFill/>
        </p:spPr>
      </p:pic>
      <p:sp>
        <p:nvSpPr>
          <p:cNvPr id="18433" name="Rectangle 1"/>
          <p:cNvSpPr>
            <a:spLocks noChangeArrowheads="1"/>
          </p:cNvSpPr>
          <p:nvPr/>
        </p:nvSpPr>
        <p:spPr bwMode="auto">
          <a:xfrm>
            <a:off x="0" y="0"/>
            <a:ext cx="43434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33363" marR="0" lvl="0" indent="-233363" algn="l" defTabSz="914400" rtl="0" eaLnBrk="1" fontAlgn="base" latinLnBrk="0" hangingPunct="1">
              <a:lnSpc>
                <a:spcPct val="100000"/>
              </a:lnSpc>
              <a:spcBef>
                <a:spcPct val="0"/>
              </a:spcBef>
              <a:spcAft>
                <a:spcPct val="0"/>
              </a:spcAft>
              <a:buClrTx/>
              <a:buSzTx/>
              <a:buFontTx/>
              <a:buChar char="•"/>
              <a:tabLst/>
            </a:pPr>
            <a:r>
              <a:rPr kumimoji="0" lang="en-US" sz="2800" b="0" i="0" strike="noStrike" cap="none" normalizeH="0" baseline="0" dirty="0" smtClean="0">
                <a:ln>
                  <a:noFill/>
                </a:ln>
                <a:effectLst/>
                <a:latin typeface="Calibri" pitchFamily="34" charset="0"/>
                <a:ea typeface="Times New Roman" pitchFamily="18" charset="0"/>
                <a:cs typeface="Arial" pitchFamily="34" charset="0"/>
              </a:rPr>
              <a:t>Plant cells have a cell wall made of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cellulose</a:t>
            </a:r>
            <a:r>
              <a:rPr kumimoji="0" lang="en-US" sz="2800" b="0" i="0" strike="noStrike" cap="none" normalizeH="0" baseline="0" dirty="0" smtClean="0">
                <a:ln>
                  <a:noFill/>
                </a:ln>
                <a:effectLst/>
                <a:latin typeface="Calibri" pitchFamily="34" charset="0"/>
                <a:ea typeface="Times New Roman" pitchFamily="18" charset="0"/>
                <a:cs typeface="Arial" pitchFamily="34" charset="0"/>
              </a:rPr>
              <a:t> – that cellulose is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fiber</a:t>
            </a:r>
            <a:r>
              <a:rPr kumimoji="0" lang="en-US" sz="2800" b="0" i="0" strike="noStrike" cap="none" normalizeH="0" baseline="0" dirty="0" smtClean="0">
                <a:ln>
                  <a:noFill/>
                </a:ln>
                <a:effectLst/>
                <a:latin typeface="Calibri" pitchFamily="34" charset="0"/>
                <a:ea typeface="Times New Roman" pitchFamily="18" charset="0"/>
                <a:cs typeface="Arial" pitchFamily="34" charset="0"/>
              </a:rPr>
              <a:t> in our diet</a:t>
            </a:r>
            <a:endParaRPr lang="en-US" sz="2800" dirty="0" smtClean="0">
              <a:latin typeface="Calibri" pitchFamily="34" charset="0"/>
              <a:cs typeface="Arial" pitchFamily="34" charset="0"/>
            </a:endParaRPr>
          </a:p>
          <a:p>
            <a:pPr marL="233363" marR="0" lvl="0" indent="-233363" algn="l" defTabSz="914400" rtl="0" eaLnBrk="1" fontAlgn="base" latinLnBrk="0" hangingPunct="1">
              <a:lnSpc>
                <a:spcPct val="100000"/>
              </a:lnSpc>
              <a:spcBef>
                <a:spcPct val="0"/>
              </a:spcBef>
              <a:spcAft>
                <a:spcPct val="0"/>
              </a:spcAft>
              <a:buClrTx/>
              <a:buSzTx/>
              <a:tabLst/>
            </a:pPr>
            <a:endParaRPr kumimoji="0" lang="en-US" sz="2800" b="0" i="0" strike="noStrike" cap="none" normalizeH="0" baseline="0" dirty="0" smtClean="0">
              <a:ln>
                <a:noFill/>
              </a:ln>
              <a:effectLst/>
              <a:latin typeface="Arial" pitchFamily="34" charset="0"/>
              <a:cs typeface="Arial" pitchFamily="34" charset="0"/>
            </a:endParaRPr>
          </a:p>
          <a:p>
            <a:pPr marL="233363" marR="0" lvl="0" indent="-233363" algn="l" defTabSz="914400" rtl="0" eaLnBrk="1" fontAlgn="base" latinLnBrk="0" hangingPunct="1">
              <a:lnSpc>
                <a:spcPct val="100000"/>
              </a:lnSpc>
              <a:spcBef>
                <a:spcPct val="0"/>
              </a:spcBef>
              <a:spcAft>
                <a:spcPct val="0"/>
              </a:spcAft>
              <a:buClrTx/>
              <a:buSzTx/>
              <a:buFontTx/>
              <a:buChar char="•"/>
              <a:tabLst/>
            </a:pPr>
            <a:endParaRPr kumimoji="0" lang="en-US" sz="2800" b="0" i="0" strike="noStrike" cap="none" normalizeH="0" baseline="0" dirty="0" smtClean="0">
              <a:ln>
                <a:noFill/>
              </a:ln>
              <a:effectLst/>
              <a:latin typeface="Arial" pitchFamily="34" charset="0"/>
              <a:cs typeface="Arial" pitchFamily="34" charset="0"/>
            </a:endParaRPr>
          </a:p>
          <a:p>
            <a:pPr marL="233363" marR="0" lvl="0" indent="-233363" algn="l" defTabSz="914400" rtl="0" eaLnBrk="0" fontAlgn="base" latinLnBrk="0" hangingPunct="0">
              <a:lnSpc>
                <a:spcPct val="100000"/>
              </a:lnSpc>
              <a:spcBef>
                <a:spcPct val="0"/>
              </a:spcBef>
              <a:spcAft>
                <a:spcPct val="0"/>
              </a:spcAft>
              <a:buClrTx/>
              <a:buSzTx/>
              <a:buFontTx/>
              <a:buChar char="•"/>
              <a:tabLst/>
            </a:pPr>
            <a:r>
              <a:rPr kumimoji="0" lang="en-US" sz="2800" b="0" i="0" strike="noStrike" cap="none" normalizeH="0" baseline="0" dirty="0" smtClean="0">
                <a:ln>
                  <a:noFill/>
                </a:ln>
                <a:effectLst/>
                <a:latin typeface="Calibri" pitchFamily="34" charset="0"/>
                <a:ea typeface="Times New Roman" pitchFamily="18" charset="0"/>
                <a:cs typeface="Arial" pitchFamily="34" charset="0"/>
              </a:rPr>
              <a:t>Bacteria and fungi also have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cell walls</a:t>
            </a:r>
            <a:r>
              <a:rPr kumimoji="0" lang="en-US" sz="2800" b="0" i="0" strike="noStrike" cap="none" normalizeH="0" baseline="0" dirty="0" smtClean="0">
                <a:ln>
                  <a:noFill/>
                </a:ln>
                <a:effectLst/>
                <a:latin typeface="Calibri" pitchFamily="34" charset="0"/>
                <a:ea typeface="Times New Roman" pitchFamily="18" charset="0"/>
                <a:cs typeface="Arial" pitchFamily="34" charset="0"/>
              </a:rPr>
              <a:t>, but they do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not</a:t>
            </a:r>
            <a:r>
              <a:rPr kumimoji="0" lang="en-US" sz="2800" b="0" i="0" strike="noStrike" cap="none" normalizeH="0" baseline="0" dirty="0" smtClean="0">
                <a:ln>
                  <a:noFill/>
                </a:ln>
                <a:effectLst/>
                <a:latin typeface="Calibri" pitchFamily="34" charset="0"/>
                <a:ea typeface="Times New Roman" pitchFamily="18" charset="0"/>
                <a:cs typeface="Arial" pitchFamily="34" charset="0"/>
              </a:rPr>
              <a:t> contain cellulose</a:t>
            </a:r>
          </a:p>
          <a:p>
            <a:pPr marL="233363" marR="0" lvl="0" indent="-233363" algn="l" defTabSz="914400" rtl="0" eaLnBrk="0" fontAlgn="base" latinLnBrk="0" hangingPunct="0">
              <a:lnSpc>
                <a:spcPct val="100000"/>
              </a:lnSpc>
              <a:spcBef>
                <a:spcPct val="0"/>
              </a:spcBef>
              <a:spcAft>
                <a:spcPct val="0"/>
              </a:spcAft>
              <a:buClrTx/>
              <a:buSzTx/>
              <a:buFontTx/>
              <a:buChar char="•"/>
              <a:tabLst/>
            </a:pPr>
            <a:endParaRPr lang="en-US" sz="2800" dirty="0" smtClean="0">
              <a:latin typeface="Calibri" pitchFamily="34" charset="0"/>
              <a:cs typeface="Arial" pitchFamily="34" charset="0"/>
            </a:endParaRPr>
          </a:p>
          <a:p>
            <a:pPr marL="233363" marR="0" lvl="0" indent="-233363" algn="l" defTabSz="914400" rtl="0" eaLnBrk="0" fontAlgn="base" latinLnBrk="0" hangingPunct="0">
              <a:lnSpc>
                <a:spcPct val="100000"/>
              </a:lnSpc>
              <a:spcBef>
                <a:spcPct val="0"/>
              </a:spcBef>
              <a:spcAft>
                <a:spcPct val="0"/>
              </a:spcAft>
              <a:buClrTx/>
              <a:buSzTx/>
              <a:buFontTx/>
              <a:buChar char="•"/>
              <a:tabLst/>
            </a:pPr>
            <a:endParaRPr kumimoji="0" lang="en-US" sz="2800" b="0" i="0" strike="noStrike" cap="none" normalizeH="0" baseline="0" dirty="0" smtClean="0">
              <a:ln>
                <a:noFill/>
              </a:ln>
              <a:effectLst/>
              <a:latin typeface="Arial" pitchFamily="34" charset="0"/>
              <a:cs typeface="Arial" pitchFamily="34" charset="0"/>
            </a:endParaRPr>
          </a:p>
          <a:p>
            <a:pPr marL="233363" marR="0" lvl="0" indent="-233363" algn="l" defTabSz="914400" rtl="0" eaLnBrk="0" fontAlgn="base" latinLnBrk="0" hangingPunct="0">
              <a:lnSpc>
                <a:spcPct val="100000"/>
              </a:lnSpc>
              <a:spcBef>
                <a:spcPct val="0"/>
              </a:spcBef>
              <a:spcAft>
                <a:spcPct val="0"/>
              </a:spcAft>
              <a:buClrTx/>
              <a:buSzTx/>
              <a:buFontTx/>
              <a:buChar char="•"/>
              <a:tabLst/>
            </a:pPr>
            <a:r>
              <a:rPr kumimoji="0" lang="en-US" sz="2800" b="0" i="0" strike="noStrike" cap="none" normalizeH="0" baseline="0" dirty="0" smtClean="0">
                <a:ln>
                  <a:noFill/>
                </a:ln>
                <a:effectLst/>
                <a:latin typeface="Calibri" pitchFamily="34" charset="0"/>
                <a:ea typeface="Times New Roman" pitchFamily="18" charset="0"/>
                <a:cs typeface="Arial" pitchFamily="34" charset="0"/>
              </a:rPr>
              <a:t>Cell membranes and cell walls are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porous</a:t>
            </a:r>
            <a:r>
              <a:rPr kumimoji="0" lang="en-US" sz="2800" b="0" i="0" strike="noStrike" cap="none" normalizeH="0" baseline="0" dirty="0" smtClean="0">
                <a:ln>
                  <a:noFill/>
                </a:ln>
                <a:effectLst/>
                <a:latin typeface="Calibri" pitchFamily="34" charset="0"/>
                <a:ea typeface="Times New Roman" pitchFamily="18" charset="0"/>
                <a:cs typeface="Arial" pitchFamily="34" charset="0"/>
              </a:rPr>
              <a:t> allowing water, carbon dioxide, oxygen and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nutrients</a:t>
            </a:r>
            <a:r>
              <a:rPr kumimoji="0" lang="en-US" sz="2800" b="0" i="0" strike="noStrike" cap="none" normalizeH="0" baseline="0" dirty="0" smtClean="0">
                <a:ln>
                  <a:noFill/>
                </a:ln>
                <a:effectLst/>
                <a:latin typeface="Calibri" pitchFamily="34" charset="0"/>
                <a:ea typeface="Times New Roman" pitchFamily="18" charset="0"/>
                <a:cs typeface="Arial" pitchFamily="34" charset="0"/>
              </a:rPr>
              <a:t> to pass through easily</a:t>
            </a:r>
            <a:endParaRPr kumimoji="0" lang="en-US" sz="2800" b="0" i="0" strike="noStrike" cap="none" normalizeH="0" baseline="0" dirty="0" smtClean="0">
              <a:ln>
                <a:noFill/>
              </a:ln>
              <a:effectLst/>
              <a:latin typeface="Arial" pitchFamily="34" charset="0"/>
              <a:cs typeface="Arial" pitchFamily="34" charset="0"/>
            </a:endParaRPr>
          </a:p>
        </p:txBody>
      </p:sp>
      <p:pic>
        <p:nvPicPr>
          <p:cNvPr id="6" name="Picture 5" descr="cellwall.gif"/>
          <p:cNvPicPr>
            <a:picLocks noChangeAspect="1"/>
          </p:cNvPicPr>
          <p:nvPr/>
        </p:nvPicPr>
        <p:blipFill>
          <a:blip r:embed="rId3" cstate="print"/>
          <a:stretch>
            <a:fillRect/>
          </a:stretch>
        </p:blipFill>
        <p:spPr>
          <a:xfrm>
            <a:off x="4114800" y="3810000"/>
            <a:ext cx="4800599" cy="26803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8433">
                                            <p:txEl>
                                              <p:pRg st="3" end="3"/>
                                            </p:txEl>
                                          </p:spTgt>
                                        </p:tgtEl>
                                        <p:attrNameLst>
                                          <p:attrName>style.visibility</p:attrName>
                                        </p:attrNameLst>
                                      </p:cBhvr>
                                      <p:to>
                                        <p:strVal val="visible"/>
                                      </p:to>
                                    </p:set>
                                    <p:animEffect transition="in" filter="fade">
                                      <p:cBhvr>
                                        <p:cTn id="7" dur="1000"/>
                                        <p:tgtEl>
                                          <p:spTgt spid="18433">
                                            <p:txEl>
                                              <p:pRg st="3" end="3"/>
                                            </p:txEl>
                                          </p:spTgt>
                                        </p:tgtEl>
                                      </p:cBhvr>
                                    </p:animEffect>
                                    <p:anim calcmode="lin" valueType="num">
                                      <p:cBhvr>
                                        <p:cTn id="8" dur="1000" fill="hold"/>
                                        <p:tgtEl>
                                          <p:spTgt spid="1843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1843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8433">
                                            <p:txEl>
                                              <p:pRg st="6" end="6"/>
                                            </p:txEl>
                                          </p:spTgt>
                                        </p:tgtEl>
                                        <p:attrNameLst>
                                          <p:attrName>style.visibility</p:attrName>
                                        </p:attrNameLst>
                                      </p:cBhvr>
                                      <p:to>
                                        <p:strVal val="visible"/>
                                      </p:to>
                                    </p:set>
                                    <p:animEffect transition="in" filter="fade">
                                      <p:cBhvr>
                                        <p:cTn id="14" dur="1000"/>
                                        <p:tgtEl>
                                          <p:spTgt spid="18433">
                                            <p:txEl>
                                              <p:pRg st="6" end="6"/>
                                            </p:txEl>
                                          </p:spTgt>
                                        </p:tgtEl>
                                      </p:cBhvr>
                                    </p:animEffect>
                                    <p:anim calcmode="lin" valueType="num">
                                      <p:cBhvr>
                                        <p:cTn id="15" dur="1000" fill="hold"/>
                                        <p:tgtEl>
                                          <p:spTgt spid="1843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1843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228600" y="0"/>
            <a:ext cx="8610600" cy="36625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Function of the Cell Membrane: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463550" marR="0" lvl="0" indent="-231775"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Cell membrane separates the components of a cell from </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its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environment</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—surrounds the cell</a:t>
            </a:r>
          </a:p>
          <a:p>
            <a:pPr marL="463550" marR="0" lvl="0" indent="-231775" algn="l" defTabSz="914400" rtl="0" eaLnBrk="0" fontAlgn="base" latinLnBrk="0" hangingPunct="0">
              <a:lnSpc>
                <a:spcPct val="100000"/>
              </a:lnSpc>
              <a:spcBef>
                <a:spcPct val="0"/>
              </a:spcBef>
              <a:spcAft>
                <a:spcPct val="0"/>
              </a:spcAft>
              <a:buClrTx/>
              <a:buSzTx/>
              <a:buFontTx/>
              <a:buChar char="•"/>
              <a:tabLst/>
            </a:pPr>
            <a:endParaRPr kumimoji="0" lang="en-US" sz="800" b="0" i="0" u="none" strike="noStrike" cap="none" normalizeH="0" baseline="0" dirty="0" smtClean="0">
              <a:ln>
                <a:noFill/>
              </a:ln>
              <a:effectLst/>
              <a:latin typeface="Arial" pitchFamily="34" charset="0"/>
              <a:cs typeface="Arial" pitchFamily="34" charset="0"/>
            </a:endParaRPr>
          </a:p>
          <a:p>
            <a:pPr marL="463550" marR="0" lvl="0" indent="-231775"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“Gatekeeper” of the cell—regulates the flow of materials into and out of cell—</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selectively permeable</a:t>
            </a:r>
          </a:p>
          <a:p>
            <a:pPr marL="463550" marR="0" lvl="0" indent="-231775" algn="l" defTabSz="914400" rtl="0" eaLnBrk="0" fontAlgn="base" latinLnBrk="0" hangingPunct="0">
              <a:lnSpc>
                <a:spcPct val="100000"/>
              </a:lnSpc>
              <a:spcBef>
                <a:spcPct val="0"/>
              </a:spcBef>
              <a:spcAft>
                <a:spcPct val="0"/>
              </a:spcAft>
              <a:buClrTx/>
              <a:buSzTx/>
              <a:buFontTx/>
              <a:buChar char="•"/>
              <a:tabLst/>
            </a:pPr>
            <a:endParaRPr kumimoji="0" lang="en-US" sz="800" b="0" i="0" u="none" strike="noStrike" cap="none" normalizeH="0" baseline="0" dirty="0" smtClean="0">
              <a:ln>
                <a:noFill/>
              </a:ln>
              <a:effectLst/>
              <a:latin typeface="Arial" pitchFamily="34" charset="0"/>
              <a:cs typeface="Arial" pitchFamily="34" charset="0"/>
            </a:endParaRPr>
          </a:p>
          <a:p>
            <a:pPr marL="463550" marR="0" lvl="0" indent="-231775"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Cell membrane helps cells maintain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homeostasis</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—stable internal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balance</a:t>
            </a:r>
            <a:endParaRPr kumimoji="0" lang="en-US" sz="2800" b="0" i="0" u="none" strike="noStrike" cap="none" normalizeH="0" baseline="0" dirty="0" smtClean="0">
              <a:ln>
                <a:noFill/>
              </a:ln>
              <a:effectLst/>
              <a:latin typeface="Arial" pitchFamily="34" charset="0"/>
              <a:cs typeface="Arial" pitchFamily="34" charset="0"/>
            </a:endParaRPr>
          </a:p>
        </p:txBody>
      </p:sp>
      <p:pic>
        <p:nvPicPr>
          <p:cNvPr id="1026" name="Picture 2" descr="http://www.biologyjunction.com/images/cell20membrane.jpg"/>
          <p:cNvPicPr>
            <a:picLocks noChangeAspect="1" noChangeArrowheads="1"/>
          </p:cNvPicPr>
          <p:nvPr/>
        </p:nvPicPr>
        <p:blipFill>
          <a:blip r:embed="rId2" cstate="print"/>
          <a:srcRect/>
          <a:stretch>
            <a:fillRect/>
          </a:stretch>
        </p:blipFill>
        <p:spPr bwMode="auto">
          <a:xfrm>
            <a:off x="2209800" y="3824374"/>
            <a:ext cx="4724400" cy="30336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9457">
                                            <p:txEl>
                                              <p:pRg st="2" end="2"/>
                                            </p:txEl>
                                          </p:spTgt>
                                        </p:tgtEl>
                                        <p:attrNameLst>
                                          <p:attrName>style.visibility</p:attrName>
                                        </p:attrNameLst>
                                      </p:cBhvr>
                                      <p:to>
                                        <p:strVal val="visible"/>
                                      </p:to>
                                    </p:set>
                                    <p:animEffect transition="in" filter="fade">
                                      <p:cBhvr>
                                        <p:cTn id="7" dur="1000"/>
                                        <p:tgtEl>
                                          <p:spTgt spid="19457">
                                            <p:txEl>
                                              <p:pRg st="2" end="2"/>
                                            </p:txEl>
                                          </p:spTgt>
                                        </p:tgtEl>
                                      </p:cBhvr>
                                    </p:animEffect>
                                    <p:anim calcmode="lin" valueType="num">
                                      <p:cBhvr>
                                        <p:cTn id="8" dur="1000" fill="hold"/>
                                        <p:tgtEl>
                                          <p:spTgt spid="1945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945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9457">
                                            <p:txEl>
                                              <p:pRg st="4" end="4"/>
                                            </p:txEl>
                                          </p:spTgt>
                                        </p:tgtEl>
                                        <p:attrNameLst>
                                          <p:attrName>style.visibility</p:attrName>
                                        </p:attrNameLst>
                                      </p:cBhvr>
                                      <p:to>
                                        <p:strVal val="visible"/>
                                      </p:to>
                                    </p:set>
                                    <p:animEffect transition="in" filter="fade">
                                      <p:cBhvr>
                                        <p:cTn id="14" dur="1000"/>
                                        <p:tgtEl>
                                          <p:spTgt spid="19457">
                                            <p:txEl>
                                              <p:pRg st="4" end="4"/>
                                            </p:txEl>
                                          </p:spTgt>
                                        </p:tgtEl>
                                      </p:cBhvr>
                                    </p:animEffect>
                                    <p:anim calcmode="lin" valueType="num">
                                      <p:cBhvr>
                                        <p:cTn id="15" dur="1000" fill="hold"/>
                                        <p:tgtEl>
                                          <p:spTgt spid="19457">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1945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9457">
                                            <p:txEl>
                                              <p:pRg st="6" end="6"/>
                                            </p:txEl>
                                          </p:spTgt>
                                        </p:tgtEl>
                                        <p:attrNameLst>
                                          <p:attrName>style.visibility</p:attrName>
                                        </p:attrNameLst>
                                      </p:cBhvr>
                                      <p:to>
                                        <p:strVal val="visible"/>
                                      </p:to>
                                    </p:set>
                                    <p:animEffect transition="in" filter="fade">
                                      <p:cBhvr>
                                        <p:cTn id="21" dur="1000"/>
                                        <p:tgtEl>
                                          <p:spTgt spid="19457">
                                            <p:txEl>
                                              <p:pRg st="6" end="6"/>
                                            </p:txEl>
                                          </p:spTgt>
                                        </p:tgtEl>
                                      </p:cBhvr>
                                    </p:animEffect>
                                    <p:anim calcmode="lin" valueType="num">
                                      <p:cBhvr>
                                        <p:cTn id="22" dur="1000" fill="hold"/>
                                        <p:tgtEl>
                                          <p:spTgt spid="19457">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1945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1219200" y="304800"/>
            <a:ext cx="6781800" cy="612605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6400800" cy="762000"/>
          </a:xfrm>
        </p:spPr>
        <p:txBody>
          <a:bodyPr/>
          <a:lstStyle/>
          <a:p>
            <a:pPr eaLnBrk="1" hangingPunct="1"/>
            <a:r>
              <a:rPr lang="en-US" sz="4000" smtClean="0"/>
              <a:t>Types of Cellular Transport</a:t>
            </a:r>
          </a:p>
        </p:txBody>
      </p:sp>
      <p:sp>
        <p:nvSpPr>
          <p:cNvPr id="10243" name="Rectangle 3"/>
          <p:cNvSpPr>
            <a:spLocks noGrp="1" noChangeArrowheads="1"/>
          </p:cNvSpPr>
          <p:nvPr>
            <p:ph type="body" idx="1"/>
          </p:nvPr>
        </p:nvSpPr>
        <p:spPr>
          <a:xfrm>
            <a:off x="0" y="1066800"/>
            <a:ext cx="9144000" cy="5059363"/>
          </a:xfrm>
        </p:spPr>
        <p:txBody>
          <a:bodyPr>
            <a:normAutofit fontScale="92500" lnSpcReduction="10000"/>
          </a:bodyPr>
          <a:lstStyle/>
          <a:p>
            <a:pPr marL="609600" indent="-609600" eaLnBrk="1" hangingPunct="1"/>
            <a:r>
              <a:rPr lang="en-US" b="1" u="sng" smtClean="0">
                <a:solidFill>
                  <a:srgbClr val="FFF597"/>
                </a:solidFill>
              </a:rPr>
              <a:t>Passive Transport</a:t>
            </a:r>
            <a:r>
              <a:rPr lang="en-US" smtClean="0"/>
              <a:t> </a:t>
            </a:r>
          </a:p>
          <a:p>
            <a:pPr marL="609600" indent="-609600" eaLnBrk="1" hangingPunct="1">
              <a:buFontTx/>
              <a:buNone/>
            </a:pPr>
            <a:r>
              <a:rPr lang="en-US" smtClean="0"/>
              <a:t>	</a:t>
            </a:r>
            <a:r>
              <a:rPr lang="en-US" smtClean="0">
                <a:solidFill>
                  <a:schemeClr val="tx2"/>
                </a:solidFill>
              </a:rPr>
              <a:t>cell doesn’t use energy</a:t>
            </a:r>
          </a:p>
          <a:p>
            <a:pPr marL="990600" lvl="1" indent="-533400" eaLnBrk="1" hangingPunct="1">
              <a:buFontTx/>
              <a:buAutoNum type="arabicPeriod"/>
            </a:pPr>
            <a:r>
              <a:rPr lang="en-US" smtClean="0"/>
              <a:t>Diffusion</a:t>
            </a:r>
          </a:p>
          <a:p>
            <a:pPr marL="990600" lvl="1" indent="-533400" eaLnBrk="1" hangingPunct="1">
              <a:buFontTx/>
              <a:buAutoNum type="arabicPeriod"/>
            </a:pPr>
            <a:r>
              <a:rPr lang="en-US" smtClean="0"/>
              <a:t>Facilitated Diffusion</a:t>
            </a:r>
          </a:p>
          <a:p>
            <a:pPr marL="990600" lvl="1" indent="-533400" eaLnBrk="1" hangingPunct="1">
              <a:buFontTx/>
              <a:buAutoNum type="arabicPeriod"/>
            </a:pPr>
            <a:r>
              <a:rPr lang="en-US" smtClean="0"/>
              <a:t>Osmosis</a:t>
            </a:r>
          </a:p>
          <a:p>
            <a:pPr marL="990600" lvl="1" indent="-533400" eaLnBrk="1" hangingPunct="1">
              <a:buFontTx/>
              <a:buNone/>
            </a:pPr>
            <a:endParaRPr lang="en-US" sz="1400" smtClean="0"/>
          </a:p>
          <a:p>
            <a:pPr marL="609600" indent="-609600" eaLnBrk="1" hangingPunct="1"/>
            <a:r>
              <a:rPr lang="en-US" b="1" u="sng" smtClean="0">
                <a:solidFill>
                  <a:srgbClr val="FFF597"/>
                </a:solidFill>
              </a:rPr>
              <a:t>Active Transport</a:t>
            </a:r>
          </a:p>
          <a:p>
            <a:pPr marL="609600" indent="-609600" eaLnBrk="1" hangingPunct="1">
              <a:buFontTx/>
              <a:buNone/>
            </a:pPr>
            <a:r>
              <a:rPr lang="en-US" smtClean="0"/>
              <a:t>	</a:t>
            </a:r>
            <a:r>
              <a:rPr lang="en-US" smtClean="0">
                <a:solidFill>
                  <a:schemeClr val="tx2"/>
                </a:solidFill>
              </a:rPr>
              <a:t>cell does use energy</a:t>
            </a:r>
          </a:p>
          <a:p>
            <a:pPr marL="990600" lvl="1" indent="-533400" eaLnBrk="1" hangingPunct="1">
              <a:buFontTx/>
              <a:buAutoNum type="arabicPeriod"/>
            </a:pPr>
            <a:r>
              <a:rPr lang="en-US" smtClean="0"/>
              <a:t>Protein Pumps</a:t>
            </a:r>
          </a:p>
          <a:p>
            <a:pPr marL="990600" lvl="1" indent="-533400" eaLnBrk="1" hangingPunct="1">
              <a:buFontTx/>
              <a:buAutoNum type="arabicPeriod"/>
            </a:pPr>
            <a:r>
              <a:rPr lang="en-US" smtClean="0"/>
              <a:t>Endocytosis</a:t>
            </a:r>
          </a:p>
          <a:p>
            <a:pPr marL="990600" lvl="1" indent="-533400" eaLnBrk="1" hangingPunct="1">
              <a:buFontTx/>
              <a:buAutoNum type="arabicPeriod"/>
            </a:pPr>
            <a:r>
              <a:rPr lang="en-US" smtClean="0"/>
              <a:t>Exocytosis</a:t>
            </a:r>
          </a:p>
        </p:txBody>
      </p:sp>
      <p:grpSp>
        <p:nvGrpSpPr>
          <p:cNvPr id="2" name="Group 81"/>
          <p:cNvGrpSpPr>
            <a:grpSpLocks/>
          </p:cNvGrpSpPr>
          <p:nvPr/>
        </p:nvGrpSpPr>
        <p:grpSpPr bwMode="auto">
          <a:xfrm>
            <a:off x="4953000" y="4205288"/>
            <a:ext cx="3963988" cy="2652712"/>
            <a:chOff x="2880" y="2400"/>
            <a:chExt cx="2497" cy="1671"/>
          </a:xfrm>
        </p:grpSpPr>
        <p:grpSp>
          <p:nvGrpSpPr>
            <p:cNvPr id="3" name="Group 25"/>
            <p:cNvGrpSpPr>
              <a:grpSpLocks/>
            </p:cNvGrpSpPr>
            <p:nvPr/>
          </p:nvGrpSpPr>
          <p:grpSpPr bwMode="auto">
            <a:xfrm>
              <a:off x="2880" y="2400"/>
              <a:ext cx="2497" cy="1671"/>
              <a:chOff x="2976" y="2400"/>
              <a:chExt cx="2497" cy="1671"/>
            </a:xfrm>
          </p:grpSpPr>
          <p:sp>
            <p:nvSpPr>
              <p:cNvPr id="10272" name="Oval 26"/>
              <p:cNvSpPr>
                <a:spLocks noChangeArrowheads="1"/>
              </p:cNvSpPr>
              <p:nvPr/>
            </p:nvSpPr>
            <p:spPr bwMode="auto">
              <a:xfrm>
                <a:off x="4560" y="3696"/>
                <a:ext cx="48" cy="48"/>
              </a:xfrm>
              <a:prstGeom prst="ellipse">
                <a:avLst/>
              </a:prstGeom>
              <a:solidFill>
                <a:schemeClr val="accent1"/>
              </a:solidFill>
              <a:ln w="9525">
                <a:solidFill>
                  <a:schemeClr val="tx1"/>
                </a:solidFill>
                <a:round/>
                <a:headEnd/>
                <a:tailEnd/>
              </a:ln>
            </p:spPr>
            <p:txBody>
              <a:bodyPr wrap="none" anchor="ctr"/>
              <a:lstStyle/>
              <a:p>
                <a:endParaRPr lang="en-US"/>
              </a:p>
            </p:txBody>
          </p:sp>
          <p:grpSp>
            <p:nvGrpSpPr>
              <p:cNvPr id="4" name="Group 27"/>
              <p:cNvGrpSpPr>
                <a:grpSpLocks/>
              </p:cNvGrpSpPr>
              <p:nvPr/>
            </p:nvGrpSpPr>
            <p:grpSpPr bwMode="auto">
              <a:xfrm>
                <a:off x="2976" y="2400"/>
                <a:ext cx="2497" cy="1671"/>
                <a:chOff x="2976" y="2400"/>
                <a:chExt cx="2497" cy="1671"/>
              </a:xfrm>
            </p:grpSpPr>
            <p:sp>
              <p:nvSpPr>
                <p:cNvPr id="10274" name="Freeform 28"/>
                <p:cNvSpPr>
                  <a:spLocks/>
                </p:cNvSpPr>
                <p:nvPr/>
              </p:nvSpPr>
              <p:spPr bwMode="auto">
                <a:xfrm>
                  <a:off x="2976" y="2933"/>
                  <a:ext cx="1877" cy="827"/>
                </a:xfrm>
                <a:custGeom>
                  <a:avLst/>
                  <a:gdLst>
                    <a:gd name="T0" fmla="*/ 0 w 1877"/>
                    <a:gd name="T1" fmla="*/ 814 h 827"/>
                    <a:gd name="T2" fmla="*/ 88 w 1877"/>
                    <a:gd name="T3" fmla="*/ 781 h 827"/>
                    <a:gd name="T4" fmla="*/ 135 w 1877"/>
                    <a:gd name="T5" fmla="*/ 753 h 827"/>
                    <a:gd name="T6" fmla="*/ 183 w 1877"/>
                    <a:gd name="T7" fmla="*/ 692 h 827"/>
                    <a:gd name="T8" fmla="*/ 291 w 1877"/>
                    <a:gd name="T9" fmla="*/ 604 h 827"/>
                    <a:gd name="T10" fmla="*/ 386 w 1877"/>
                    <a:gd name="T11" fmla="*/ 482 h 827"/>
                    <a:gd name="T12" fmla="*/ 420 w 1877"/>
                    <a:gd name="T13" fmla="*/ 421 h 827"/>
                    <a:gd name="T14" fmla="*/ 434 w 1877"/>
                    <a:gd name="T15" fmla="*/ 401 h 827"/>
                    <a:gd name="T16" fmla="*/ 454 w 1877"/>
                    <a:gd name="T17" fmla="*/ 340 h 827"/>
                    <a:gd name="T18" fmla="*/ 481 w 1877"/>
                    <a:gd name="T19" fmla="*/ 299 h 827"/>
                    <a:gd name="T20" fmla="*/ 495 w 1877"/>
                    <a:gd name="T21" fmla="*/ 279 h 827"/>
                    <a:gd name="T22" fmla="*/ 583 w 1877"/>
                    <a:gd name="T23" fmla="*/ 150 h 827"/>
                    <a:gd name="T24" fmla="*/ 678 w 1877"/>
                    <a:gd name="T25" fmla="*/ 69 h 827"/>
                    <a:gd name="T26" fmla="*/ 718 w 1877"/>
                    <a:gd name="T27" fmla="*/ 35 h 827"/>
                    <a:gd name="T28" fmla="*/ 759 w 1877"/>
                    <a:gd name="T29" fmla="*/ 22 h 827"/>
                    <a:gd name="T30" fmla="*/ 799 w 1877"/>
                    <a:gd name="T31" fmla="*/ 8 h 827"/>
                    <a:gd name="T32" fmla="*/ 1003 w 1877"/>
                    <a:gd name="T33" fmla="*/ 55 h 827"/>
                    <a:gd name="T34" fmla="*/ 1057 w 1877"/>
                    <a:gd name="T35" fmla="*/ 123 h 827"/>
                    <a:gd name="T36" fmla="*/ 1091 w 1877"/>
                    <a:gd name="T37" fmla="*/ 184 h 827"/>
                    <a:gd name="T38" fmla="*/ 1132 w 1877"/>
                    <a:gd name="T39" fmla="*/ 245 h 827"/>
                    <a:gd name="T40" fmla="*/ 1159 w 1877"/>
                    <a:gd name="T41" fmla="*/ 306 h 827"/>
                    <a:gd name="T42" fmla="*/ 1199 w 1877"/>
                    <a:gd name="T43" fmla="*/ 381 h 827"/>
                    <a:gd name="T44" fmla="*/ 1226 w 1877"/>
                    <a:gd name="T45" fmla="*/ 462 h 827"/>
                    <a:gd name="T46" fmla="*/ 1254 w 1877"/>
                    <a:gd name="T47" fmla="*/ 503 h 827"/>
                    <a:gd name="T48" fmla="*/ 1308 w 1877"/>
                    <a:gd name="T49" fmla="*/ 645 h 827"/>
                    <a:gd name="T50" fmla="*/ 1355 w 1877"/>
                    <a:gd name="T51" fmla="*/ 706 h 827"/>
                    <a:gd name="T52" fmla="*/ 1375 w 1877"/>
                    <a:gd name="T53" fmla="*/ 747 h 827"/>
                    <a:gd name="T54" fmla="*/ 1450 w 1877"/>
                    <a:gd name="T55" fmla="*/ 767 h 827"/>
                    <a:gd name="T56" fmla="*/ 1619 w 1877"/>
                    <a:gd name="T57" fmla="*/ 808 h 827"/>
                    <a:gd name="T58" fmla="*/ 1877 w 1877"/>
                    <a:gd name="T59" fmla="*/ 814 h 8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77"/>
                    <a:gd name="T91" fmla="*/ 0 h 827"/>
                    <a:gd name="T92" fmla="*/ 1877 w 1877"/>
                    <a:gd name="T93" fmla="*/ 827 h 82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77" h="827">
                      <a:moveTo>
                        <a:pt x="0" y="814"/>
                      </a:moveTo>
                      <a:cubicBezTo>
                        <a:pt x="29" y="805"/>
                        <a:pt x="62" y="798"/>
                        <a:pt x="88" y="781"/>
                      </a:cubicBezTo>
                      <a:cubicBezTo>
                        <a:pt x="138" y="750"/>
                        <a:pt x="94" y="768"/>
                        <a:pt x="135" y="753"/>
                      </a:cubicBezTo>
                      <a:cubicBezTo>
                        <a:pt x="157" y="732"/>
                        <a:pt x="160" y="711"/>
                        <a:pt x="183" y="692"/>
                      </a:cubicBezTo>
                      <a:cubicBezTo>
                        <a:pt x="219" y="662"/>
                        <a:pt x="262" y="647"/>
                        <a:pt x="291" y="604"/>
                      </a:cubicBezTo>
                      <a:cubicBezTo>
                        <a:pt x="321" y="560"/>
                        <a:pt x="350" y="520"/>
                        <a:pt x="386" y="482"/>
                      </a:cubicBezTo>
                      <a:cubicBezTo>
                        <a:pt x="398" y="447"/>
                        <a:pt x="390" y="466"/>
                        <a:pt x="420" y="421"/>
                      </a:cubicBezTo>
                      <a:cubicBezTo>
                        <a:pt x="425" y="414"/>
                        <a:pt x="434" y="401"/>
                        <a:pt x="434" y="401"/>
                      </a:cubicBezTo>
                      <a:cubicBezTo>
                        <a:pt x="449" y="353"/>
                        <a:pt x="442" y="374"/>
                        <a:pt x="454" y="340"/>
                      </a:cubicBezTo>
                      <a:cubicBezTo>
                        <a:pt x="459" y="325"/>
                        <a:pt x="472" y="313"/>
                        <a:pt x="481" y="299"/>
                      </a:cubicBezTo>
                      <a:cubicBezTo>
                        <a:pt x="486" y="292"/>
                        <a:pt x="495" y="279"/>
                        <a:pt x="495" y="279"/>
                      </a:cubicBezTo>
                      <a:cubicBezTo>
                        <a:pt x="509" y="235"/>
                        <a:pt x="537" y="165"/>
                        <a:pt x="583" y="150"/>
                      </a:cubicBezTo>
                      <a:cubicBezTo>
                        <a:pt x="605" y="117"/>
                        <a:pt x="647" y="95"/>
                        <a:pt x="678" y="69"/>
                      </a:cubicBezTo>
                      <a:cubicBezTo>
                        <a:pt x="694" y="56"/>
                        <a:pt x="699" y="43"/>
                        <a:pt x="718" y="35"/>
                      </a:cubicBezTo>
                      <a:cubicBezTo>
                        <a:pt x="731" y="29"/>
                        <a:pt x="745" y="26"/>
                        <a:pt x="759" y="22"/>
                      </a:cubicBezTo>
                      <a:cubicBezTo>
                        <a:pt x="772" y="18"/>
                        <a:pt x="799" y="8"/>
                        <a:pt x="799" y="8"/>
                      </a:cubicBezTo>
                      <a:cubicBezTo>
                        <a:pt x="954" y="16"/>
                        <a:pt x="914" y="0"/>
                        <a:pt x="1003" y="55"/>
                      </a:cubicBezTo>
                      <a:cubicBezTo>
                        <a:pt x="1042" y="111"/>
                        <a:pt x="1023" y="89"/>
                        <a:pt x="1057" y="123"/>
                      </a:cubicBezTo>
                      <a:cubicBezTo>
                        <a:pt x="1064" y="145"/>
                        <a:pt x="1091" y="184"/>
                        <a:pt x="1091" y="184"/>
                      </a:cubicBezTo>
                      <a:cubicBezTo>
                        <a:pt x="1100" y="212"/>
                        <a:pt x="1111" y="225"/>
                        <a:pt x="1132" y="245"/>
                      </a:cubicBezTo>
                      <a:cubicBezTo>
                        <a:pt x="1147" y="294"/>
                        <a:pt x="1137" y="274"/>
                        <a:pt x="1159" y="306"/>
                      </a:cubicBezTo>
                      <a:cubicBezTo>
                        <a:pt x="1168" y="335"/>
                        <a:pt x="1181" y="356"/>
                        <a:pt x="1199" y="381"/>
                      </a:cubicBezTo>
                      <a:cubicBezTo>
                        <a:pt x="1207" y="403"/>
                        <a:pt x="1214" y="440"/>
                        <a:pt x="1226" y="462"/>
                      </a:cubicBezTo>
                      <a:cubicBezTo>
                        <a:pt x="1234" y="476"/>
                        <a:pt x="1254" y="503"/>
                        <a:pt x="1254" y="503"/>
                      </a:cubicBezTo>
                      <a:cubicBezTo>
                        <a:pt x="1269" y="553"/>
                        <a:pt x="1291" y="596"/>
                        <a:pt x="1308" y="645"/>
                      </a:cubicBezTo>
                      <a:cubicBezTo>
                        <a:pt x="1316" y="669"/>
                        <a:pt x="1355" y="706"/>
                        <a:pt x="1355" y="706"/>
                      </a:cubicBezTo>
                      <a:cubicBezTo>
                        <a:pt x="1358" y="715"/>
                        <a:pt x="1366" y="742"/>
                        <a:pt x="1375" y="747"/>
                      </a:cubicBezTo>
                      <a:cubicBezTo>
                        <a:pt x="1458" y="795"/>
                        <a:pt x="1354" y="700"/>
                        <a:pt x="1450" y="767"/>
                      </a:cubicBezTo>
                      <a:cubicBezTo>
                        <a:pt x="1502" y="803"/>
                        <a:pt x="1557" y="803"/>
                        <a:pt x="1619" y="808"/>
                      </a:cubicBezTo>
                      <a:cubicBezTo>
                        <a:pt x="1727" y="827"/>
                        <a:pt x="1641" y="814"/>
                        <a:pt x="1877" y="814"/>
                      </a:cubicBezTo>
                    </a:path>
                  </a:pathLst>
                </a:custGeom>
                <a:noFill/>
                <a:ln w="9525">
                  <a:solidFill>
                    <a:schemeClr val="tx1"/>
                  </a:solidFill>
                  <a:round/>
                  <a:headEnd/>
                  <a:tailEnd/>
                </a:ln>
              </p:spPr>
              <p:txBody>
                <a:bodyPr/>
                <a:lstStyle/>
                <a:p>
                  <a:endParaRPr lang="en-US"/>
                </a:p>
              </p:txBody>
            </p:sp>
            <p:sp>
              <p:nvSpPr>
                <p:cNvPr id="10275" name="Oval 29"/>
                <p:cNvSpPr>
                  <a:spLocks noChangeArrowheads="1"/>
                </p:cNvSpPr>
                <p:nvPr/>
              </p:nvSpPr>
              <p:spPr bwMode="auto">
                <a:xfrm>
                  <a:off x="4417" y="3648"/>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276" name="Oval 30"/>
                <p:cNvSpPr>
                  <a:spLocks noChangeArrowheads="1"/>
                </p:cNvSpPr>
                <p:nvPr/>
              </p:nvSpPr>
              <p:spPr bwMode="auto">
                <a:xfrm>
                  <a:off x="4513" y="3264"/>
                  <a:ext cx="96" cy="144"/>
                </a:xfrm>
                <a:prstGeom prst="ellipse">
                  <a:avLst/>
                </a:prstGeom>
                <a:solidFill>
                  <a:schemeClr val="tx1"/>
                </a:solidFill>
                <a:ln w="9525">
                  <a:solidFill>
                    <a:schemeClr val="tx1"/>
                  </a:solidFill>
                  <a:round/>
                  <a:headEnd/>
                  <a:tailEnd/>
                </a:ln>
              </p:spPr>
              <p:txBody>
                <a:bodyPr wrap="none" anchor="ctr"/>
                <a:lstStyle/>
                <a:p>
                  <a:endParaRPr lang="en-US"/>
                </a:p>
              </p:txBody>
            </p:sp>
            <p:sp>
              <p:nvSpPr>
                <p:cNvPr id="10277" name="Line 31"/>
                <p:cNvSpPr>
                  <a:spLocks noChangeShapeType="1"/>
                </p:cNvSpPr>
                <p:nvPr/>
              </p:nvSpPr>
              <p:spPr bwMode="auto">
                <a:xfrm flipH="1" flipV="1">
                  <a:off x="4369" y="3408"/>
                  <a:ext cx="192" cy="48"/>
                </a:xfrm>
                <a:prstGeom prst="line">
                  <a:avLst/>
                </a:prstGeom>
                <a:noFill/>
                <a:ln w="9525">
                  <a:solidFill>
                    <a:schemeClr val="tx1"/>
                  </a:solidFill>
                  <a:round/>
                  <a:headEnd/>
                  <a:tailEnd/>
                </a:ln>
              </p:spPr>
              <p:txBody>
                <a:bodyPr/>
                <a:lstStyle/>
                <a:p>
                  <a:endParaRPr lang="en-US"/>
                </a:p>
              </p:txBody>
            </p:sp>
            <p:sp>
              <p:nvSpPr>
                <p:cNvPr id="10278" name="Line 32"/>
                <p:cNvSpPr>
                  <a:spLocks noChangeShapeType="1"/>
                </p:cNvSpPr>
                <p:nvPr/>
              </p:nvSpPr>
              <p:spPr bwMode="auto">
                <a:xfrm>
                  <a:off x="4561" y="3408"/>
                  <a:ext cx="0" cy="192"/>
                </a:xfrm>
                <a:prstGeom prst="line">
                  <a:avLst/>
                </a:prstGeom>
                <a:noFill/>
                <a:ln w="9525">
                  <a:solidFill>
                    <a:schemeClr val="tx1"/>
                  </a:solidFill>
                  <a:round/>
                  <a:headEnd/>
                  <a:tailEnd/>
                </a:ln>
              </p:spPr>
              <p:txBody>
                <a:bodyPr/>
                <a:lstStyle/>
                <a:p>
                  <a:endParaRPr lang="en-US"/>
                </a:p>
              </p:txBody>
            </p:sp>
            <p:sp>
              <p:nvSpPr>
                <p:cNvPr id="10279" name="Line 33"/>
                <p:cNvSpPr>
                  <a:spLocks noChangeShapeType="1"/>
                </p:cNvSpPr>
                <p:nvPr/>
              </p:nvSpPr>
              <p:spPr bwMode="auto">
                <a:xfrm flipH="1">
                  <a:off x="4465" y="3600"/>
                  <a:ext cx="96" cy="96"/>
                </a:xfrm>
                <a:prstGeom prst="line">
                  <a:avLst/>
                </a:prstGeom>
                <a:noFill/>
                <a:ln w="9525">
                  <a:solidFill>
                    <a:schemeClr val="tx1"/>
                  </a:solidFill>
                  <a:round/>
                  <a:headEnd/>
                  <a:tailEnd/>
                </a:ln>
              </p:spPr>
              <p:txBody>
                <a:bodyPr/>
                <a:lstStyle/>
                <a:p>
                  <a:endParaRPr lang="en-US"/>
                </a:p>
              </p:txBody>
            </p:sp>
            <p:sp>
              <p:nvSpPr>
                <p:cNvPr id="10280" name="Line 34"/>
                <p:cNvSpPr>
                  <a:spLocks noChangeShapeType="1"/>
                </p:cNvSpPr>
                <p:nvPr/>
              </p:nvSpPr>
              <p:spPr bwMode="auto">
                <a:xfrm>
                  <a:off x="4561" y="3600"/>
                  <a:ext cx="48" cy="96"/>
                </a:xfrm>
                <a:prstGeom prst="line">
                  <a:avLst/>
                </a:prstGeom>
                <a:noFill/>
                <a:ln w="9525">
                  <a:solidFill>
                    <a:schemeClr val="tx1"/>
                  </a:solidFill>
                  <a:round/>
                  <a:headEnd/>
                  <a:tailEnd/>
                </a:ln>
              </p:spPr>
              <p:txBody>
                <a:bodyPr/>
                <a:lstStyle/>
                <a:p>
                  <a:endParaRPr lang="en-US"/>
                </a:p>
              </p:txBody>
            </p:sp>
            <p:sp>
              <p:nvSpPr>
                <p:cNvPr id="10281" name="Line 35"/>
                <p:cNvSpPr>
                  <a:spLocks noChangeShapeType="1"/>
                </p:cNvSpPr>
                <p:nvPr/>
              </p:nvSpPr>
              <p:spPr bwMode="auto">
                <a:xfrm flipV="1">
                  <a:off x="4561" y="3408"/>
                  <a:ext cx="144" cy="48"/>
                </a:xfrm>
                <a:prstGeom prst="line">
                  <a:avLst/>
                </a:prstGeom>
                <a:noFill/>
                <a:ln w="9525">
                  <a:solidFill>
                    <a:schemeClr val="tx1"/>
                  </a:solidFill>
                  <a:round/>
                  <a:headEnd/>
                  <a:tailEnd/>
                </a:ln>
              </p:spPr>
              <p:txBody>
                <a:bodyPr/>
                <a:lstStyle/>
                <a:p>
                  <a:endParaRPr lang="en-US"/>
                </a:p>
              </p:txBody>
            </p:sp>
            <p:sp>
              <p:nvSpPr>
                <p:cNvPr id="10282" name="Line 36"/>
                <p:cNvSpPr>
                  <a:spLocks noChangeShapeType="1"/>
                </p:cNvSpPr>
                <p:nvPr/>
              </p:nvSpPr>
              <p:spPr bwMode="auto">
                <a:xfrm flipH="1" flipV="1">
                  <a:off x="4033" y="2880"/>
                  <a:ext cx="336" cy="672"/>
                </a:xfrm>
                <a:prstGeom prst="line">
                  <a:avLst/>
                </a:prstGeom>
                <a:noFill/>
                <a:ln w="9525">
                  <a:solidFill>
                    <a:schemeClr val="tx1"/>
                  </a:solidFill>
                  <a:round/>
                  <a:headEnd/>
                  <a:tailEnd type="triangle" w="med" len="med"/>
                </a:ln>
              </p:spPr>
              <p:txBody>
                <a:bodyPr/>
                <a:lstStyle/>
                <a:p>
                  <a:endParaRPr lang="en-US"/>
                </a:p>
              </p:txBody>
            </p:sp>
            <p:sp>
              <p:nvSpPr>
                <p:cNvPr id="10283" name="Line 37"/>
                <p:cNvSpPr>
                  <a:spLocks noChangeShapeType="1"/>
                </p:cNvSpPr>
                <p:nvPr/>
              </p:nvSpPr>
              <p:spPr bwMode="auto">
                <a:xfrm flipH="1">
                  <a:off x="3841" y="2880"/>
                  <a:ext cx="144" cy="0"/>
                </a:xfrm>
                <a:prstGeom prst="line">
                  <a:avLst/>
                </a:prstGeom>
                <a:noFill/>
                <a:ln w="9525">
                  <a:solidFill>
                    <a:schemeClr val="tx1"/>
                  </a:solidFill>
                  <a:round/>
                  <a:headEnd/>
                  <a:tailEnd type="triangle" w="med" len="med"/>
                </a:ln>
              </p:spPr>
              <p:txBody>
                <a:bodyPr/>
                <a:lstStyle/>
                <a:p>
                  <a:endParaRPr lang="en-US"/>
                </a:p>
              </p:txBody>
            </p:sp>
            <p:sp>
              <p:nvSpPr>
                <p:cNvPr id="10284" name="Line 38"/>
                <p:cNvSpPr>
                  <a:spLocks noChangeShapeType="1"/>
                </p:cNvSpPr>
                <p:nvPr/>
              </p:nvSpPr>
              <p:spPr bwMode="auto">
                <a:xfrm flipH="1" flipV="1">
                  <a:off x="3985" y="3312"/>
                  <a:ext cx="336" cy="528"/>
                </a:xfrm>
                <a:prstGeom prst="line">
                  <a:avLst/>
                </a:prstGeom>
                <a:noFill/>
                <a:ln w="9525">
                  <a:solidFill>
                    <a:schemeClr val="tx1"/>
                  </a:solidFill>
                  <a:round/>
                  <a:headEnd/>
                  <a:tailEnd type="triangle" w="med" len="med"/>
                </a:ln>
              </p:spPr>
              <p:txBody>
                <a:bodyPr/>
                <a:lstStyle/>
                <a:p>
                  <a:endParaRPr lang="en-US"/>
                </a:p>
              </p:txBody>
            </p:sp>
            <p:sp>
              <p:nvSpPr>
                <p:cNvPr id="10285" name="Text Box 39"/>
                <p:cNvSpPr txBox="1">
                  <a:spLocks noChangeArrowheads="1"/>
                </p:cNvSpPr>
                <p:nvPr/>
              </p:nvSpPr>
              <p:spPr bwMode="auto">
                <a:xfrm>
                  <a:off x="3601" y="3120"/>
                  <a:ext cx="432" cy="231"/>
                </a:xfrm>
                <a:prstGeom prst="rect">
                  <a:avLst/>
                </a:prstGeom>
                <a:noFill/>
                <a:ln w="9525">
                  <a:noFill/>
                  <a:miter lim="800000"/>
                  <a:headEnd/>
                  <a:tailEnd/>
                </a:ln>
              </p:spPr>
              <p:txBody>
                <a:bodyPr>
                  <a:spAutoFit/>
                </a:bodyPr>
                <a:lstStyle/>
                <a:p>
                  <a:pPr eaLnBrk="1" hangingPunct="1">
                    <a:spcBef>
                      <a:spcPct val="50000"/>
                    </a:spcBef>
                  </a:pPr>
                  <a:r>
                    <a:rPr lang="en-US"/>
                    <a:t>high</a:t>
                  </a:r>
                </a:p>
              </p:txBody>
            </p:sp>
            <p:sp>
              <p:nvSpPr>
                <p:cNvPr id="10286" name="Text Box 40"/>
                <p:cNvSpPr txBox="1">
                  <a:spLocks noChangeArrowheads="1"/>
                </p:cNvSpPr>
                <p:nvPr/>
              </p:nvSpPr>
              <p:spPr bwMode="auto">
                <a:xfrm>
                  <a:off x="4417" y="3840"/>
                  <a:ext cx="432" cy="231"/>
                </a:xfrm>
                <a:prstGeom prst="rect">
                  <a:avLst/>
                </a:prstGeom>
                <a:noFill/>
                <a:ln w="9525">
                  <a:noFill/>
                  <a:miter lim="800000"/>
                  <a:headEnd/>
                  <a:tailEnd/>
                </a:ln>
              </p:spPr>
              <p:txBody>
                <a:bodyPr>
                  <a:spAutoFit/>
                </a:bodyPr>
                <a:lstStyle/>
                <a:p>
                  <a:pPr eaLnBrk="1" hangingPunct="1">
                    <a:spcBef>
                      <a:spcPct val="50000"/>
                    </a:spcBef>
                  </a:pPr>
                  <a:r>
                    <a:rPr lang="en-US"/>
                    <a:t>low</a:t>
                  </a:r>
                </a:p>
              </p:txBody>
            </p:sp>
            <p:sp>
              <p:nvSpPr>
                <p:cNvPr id="10287" name="AutoShape 41"/>
                <p:cNvSpPr>
                  <a:spLocks noChangeArrowheads="1"/>
                </p:cNvSpPr>
                <p:nvPr/>
              </p:nvSpPr>
              <p:spPr bwMode="auto">
                <a:xfrm>
                  <a:off x="4513" y="2400"/>
                  <a:ext cx="960" cy="816"/>
                </a:xfrm>
                <a:prstGeom prst="wedgeEllipseCallout">
                  <a:avLst>
                    <a:gd name="adj1" fmla="val -34375"/>
                    <a:gd name="adj2" fmla="val 65319"/>
                  </a:avLst>
                </a:prstGeom>
                <a:solidFill>
                  <a:schemeClr val="accent1"/>
                </a:solidFill>
                <a:ln w="9525">
                  <a:solidFill>
                    <a:schemeClr val="tx1"/>
                  </a:solidFill>
                  <a:miter lim="800000"/>
                  <a:headEnd/>
                  <a:tailEnd/>
                </a:ln>
              </p:spPr>
              <p:txBody>
                <a:bodyPr/>
                <a:lstStyle/>
                <a:p>
                  <a:pPr algn="ctr" eaLnBrk="1" hangingPunct="1"/>
                  <a:r>
                    <a:rPr lang="en-US"/>
                    <a:t>This is gonna be hard work!!</a:t>
                  </a:r>
                </a:p>
              </p:txBody>
            </p:sp>
          </p:grpSp>
        </p:grpSp>
        <p:sp>
          <p:nvSpPr>
            <p:cNvPr id="10270" name="Oval 78"/>
            <p:cNvSpPr>
              <a:spLocks noChangeArrowheads="1"/>
            </p:cNvSpPr>
            <p:nvPr/>
          </p:nvSpPr>
          <p:spPr bwMode="auto">
            <a:xfrm>
              <a:off x="4512" y="3696"/>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271" name="Oval 79"/>
            <p:cNvSpPr>
              <a:spLocks noChangeArrowheads="1"/>
            </p:cNvSpPr>
            <p:nvPr/>
          </p:nvSpPr>
          <p:spPr bwMode="auto">
            <a:xfrm>
              <a:off x="4368" y="3696"/>
              <a:ext cx="48" cy="48"/>
            </a:xfrm>
            <a:prstGeom prst="ellipse">
              <a:avLst/>
            </a:prstGeom>
            <a:solidFill>
              <a:schemeClr val="accent1"/>
            </a:solidFill>
            <a:ln w="9525">
              <a:solidFill>
                <a:schemeClr val="tx1"/>
              </a:solidFill>
              <a:round/>
              <a:headEnd/>
              <a:tailEnd/>
            </a:ln>
          </p:spPr>
          <p:txBody>
            <a:bodyPr wrap="none" anchor="ctr"/>
            <a:lstStyle/>
            <a:p>
              <a:endParaRPr lang="en-US"/>
            </a:p>
          </p:txBody>
        </p:sp>
      </p:grpSp>
      <p:grpSp>
        <p:nvGrpSpPr>
          <p:cNvPr id="5" name="Group 82"/>
          <p:cNvGrpSpPr>
            <a:grpSpLocks/>
          </p:cNvGrpSpPr>
          <p:nvPr/>
        </p:nvGrpSpPr>
        <p:grpSpPr bwMode="auto">
          <a:xfrm>
            <a:off x="4876800" y="914400"/>
            <a:ext cx="3276600" cy="2805113"/>
            <a:chOff x="3072" y="576"/>
            <a:chExt cx="2064" cy="1767"/>
          </a:xfrm>
        </p:grpSpPr>
        <p:grpSp>
          <p:nvGrpSpPr>
            <p:cNvPr id="6" name="Group 5"/>
            <p:cNvGrpSpPr>
              <a:grpSpLocks/>
            </p:cNvGrpSpPr>
            <p:nvPr/>
          </p:nvGrpSpPr>
          <p:grpSpPr bwMode="auto">
            <a:xfrm>
              <a:off x="3072" y="576"/>
              <a:ext cx="2064" cy="1767"/>
              <a:chOff x="3072" y="576"/>
              <a:chExt cx="2064" cy="1767"/>
            </a:xfrm>
          </p:grpSpPr>
          <p:sp>
            <p:nvSpPr>
              <p:cNvPr id="10250" name="Line 6"/>
              <p:cNvSpPr>
                <a:spLocks noChangeShapeType="1"/>
              </p:cNvSpPr>
              <p:nvPr/>
            </p:nvSpPr>
            <p:spPr bwMode="auto">
              <a:xfrm>
                <a:off x="4176" y="1248"/>
                <a:ext cx="336" cy="624"/>
              </a:xfrm>
              <a:prstGeom prst="line">
                <a:avLst/>
              </a:prstGeom>
              <a:noFill/>
              <a:ln w="9525">
                <a:solidFill>
                  <a:schemeClr val="tx1"/>
                </a:solidFill>
                <a:round/>
                <a:headEnd/>
                <a:tailEnd type="triangle" w="med" len="med"/>
              </a:ln>
            </p:spPr>
            <p:txBody>
              <a:bodyPr/>
              <a:lstStyle/>
              <a:p>
                <a:endParaRPr lang="en-US"/>
              </a:p>
            </p:txBody>
          </p:sp>
          <p:grpSp>
            <p:nvGrpSpPr>
              <p:cNvPr id="7" name="Group 7"/>
              <p:cNvGrpSpPr>
                <a:grpSpLocks/>
              </p:cNvGrpSpPr>
              <p:nvPr/>
            </p:nvGrpSpPr>
            <p:grpSpPr bwMode="auto">
              <a:xfrm>
                <a:off x="3072" y="576"/>
                <a:ext cx="2064" cy="1767"/>
                <a:chOff x="3120" y="576"/>
                <a:chExt cx="2064" cy="1767"/>
              </a:xfrm>
            </p:grpSpPr>
            <p:sp>
              <p:nvSpPr>
                <p:cNvPr id="10252" name="Line 8"/>
                <p:cNvSpPr>
                  <a:spLocks noChangeShapeType="1"/>
                </p:cNvSpPr>
                <p:nvPr/>
              </p:nvSpPr>
              <p:spPr bwMode="auto">
                <a:xfrm>
                  <a:off x="3984" y="1152"/>
                  <a:ext cx="48" cy="96"/>
                </a:xfrm>
                <a:prstGeom prst="line">
                  <a:avLst/>
                </a:prstGeom>
                <a:noFill/>
                <a:ln w="9525">
                  <a:solidFill>
                    <a:schemeClr val="tx1"/>
                  </a:solidFill>
                  <a:round/>
                  <a:headEnd/>
                  <a:tailEnd/>
                </a:ln>
              </p:spPr>
              <p:txBody>
                <a:bodyPr/>
                <a:lstStyle/>
                <a:p>
                  <a:endParaRPr lang="en-US"/>
                </a:p>
              </p:txBody>
            </p:sp>
            <p:grpSp>
              <p:nvGrpSpPr>
                <p:cNvPr id="8" name="Group 9"/>
                <p:cNvGrpSpPr>
                  <a:grpSpLocks/>
                </p:cNvGrpSpPr>
                <p:nvPr/>
              </p:nvGrpSpPr>
              <p:grpSpPr bwMode="auto">
                <a:xfrm>
                  <a:off x="3120" y="576"/>
                  <a:ext cx="2064" cy="1767"/>
                  <a:chOff x="3120" y="576"/>
                  <a:chExt cx="2064" cy="1767"/>
                </a:xfrm>
              </p:grpSpPr>
              <p:sp>
                <p:nvSpPr>
                  <p:cNvPr id="10254" name="Line 10"/>
                  <p:cNvSpPr>
                    <a:spLocks noChangeShapeType="1"/>
                  </p:cNvSpPr>
                  <p:nvPr/>
                </p:nvSpPr>
                <p:spPr bwMode="auto">
                  <a:xfrm flipH="1">
                    <a:off x="3888" y="1152"/>
                    <a:ext cx="96" cy="96"/>
                  </a:xfrm>
                  <a:prstGeom prst="line">
                    <a:avLst/>
                  </a:prstGeom>
                  <a:noFill/>
                  <a:ln w="9525">
                    <a:solidFill>
                      <a:schemeClr val="tx1"/>
                    </a:solidFill>
                    <a:round/>
                    <a:headEnd/>
                    <a:tailEnd/>
                  </a:ln>
                </p:spPr>
                <p:txBody>
                  <a:bodyPr/>
                  <a:lstStyle/>
                  <a:p>
                    <a:endParaRPr lang="en-US"/>
                  </a:p>
                </p:txBody>
              </p:sp>
              <p:sp>
                <p:nvSpPr>
                  <p:cNvPr id="10255" name="Oval 11"/>
                  <p:cNvSpPr>
                    <a:spLocks noChangeArrowheads="1"/>
                  </p:cNvSpPr>
                  <p:nvPr/>
                </p:nvSpPr>
                <p:spPr bwMode="auto">
                  <a:xfrm>
                    <a:off x="3984" y="1248"/>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256" name="Oval 12"/>
                  <p:cNvSpPr>
                    <a:spLocks noChangeArrowheads="1"/>
                  </p:cNvSpPr>
                  <p:nvPr/>
                </p:nvSpPr>
                <p:spPr bwMode="auto">
                  <a:xfrm>
                    <a:off x="4032" y="1248"/>
                    <a:ext cx="48" cy="48"/>
                  </a:xfrm>
                  <a:prstGeom prst="ellipse">
                    <a:avLst/>
                  </a:prstGeom>
                  <a:solidFill>
                    <a:schemeClr val="accent1"/>
                  </a:solidFill>
                  <a:ln w="9525">
                    <a:solidFill>
                      <a:schemeClr val="tx1"/>
                    </a:solidFill>
                    <a:round/>
                    <a:headEnd/>
                    <a:tailEnd/>
                  </a:ln>
                </p:spPr>
                <p:txBody>
                  <a:bodyPr wrap="none" anchor="ctr"/>
                  <a:lstStyle/>
                  <a:p>
                    <a:endParaRPr lang="en-US"/>
                  </a:p>
                </p:txBody>
              </p:sp>
              <p:grpSp>
                <p:nvGrpSpPr>
                  <p:cNvPr id="9" name="Group 13"/>
                  <p:cNvGrpSpPr>
                    <a:grpSpLocks/>
                  </p:cNvGrpSpPr>
                  <p:nvPr/>
                </p:nvGrpSpPr>
                <p:grpSpPr bwMode="auto">
                  <a:xfrm>
                    <a:off x="3120" y="576"/>
                    <a:ext cx="2064" cy="1767"/>
                    <a:chOff x="3120" y="576"/>
                    <a:chExt cx="2064" cy="1767"/>
                  </a:xfrm>
                </p:grpSpPr>
                <p:sp>
                  <p:nvSpPr>
                    <p:cNvPr id="10258" name="Freeform 14"/>
                    <p:cNvSpPr>
                      <a:spLocks/>
                    </p:cNvSpPr>
                    <p:nvPr/>
                  </p:nvSpPr>
                  <p:spPr bwMode="auto">
                    <a:xfrm>
                      <a:off x="3120" y="1296"/>
                      <a:ext cx="1877" cy="827"/>
                    </a:xfrm>
                    <a:custGeom>
                      <a:avLst/>
                      <a:gdLst>
                        <a:gd name="T0" fmla="*/ 0 w 1877"/>
                        <a:gd name="T1" fmla="*/ 814 h 827"/>
                        <a:gd name="T2" fmla="*/ 88 w 1877"/>
                        <a:gd name="T3" fmla="*/ 781 h 827"/>
                        <a:gd name="T4" fmla="*/ 135 w 1877"/>
                        <a:gd name="T5" fmla="*/ 753 h 827"/>
                        <a:gd name="T6" fmla="*/ 183 w 1877"/>
                        <a:gd name="T7" fmla="*/ 692 h 827"/>
                        <a:gd name="T8" fmla="*/ 291 w 1877"/>
                        <a:gd name="T9" fmla="*/ 604 h 827"/>
                        <a:gd name="T10" fmla="*/ 386 w 1877"/>
                        <a:gd name="T11" fmla="*/ 482 h 827"/>
                        <a:gd name="T12" fmla="*/ 420 w 1877"/>
                        <a:gd name="T13" fmla="*/ 421 h 827"/>
                        <a:gd name="T14" fmla="*/ 434 w 1877"/>
                        <a:gd name="T15" fmla="*/ 401 h 827"/>
                        <a:gd name="T16" fmla="*/ 454 w 1877"/>
                        <a:gd name="T17" fmla="*/ 340 h 827"/>
                        <a:gd name="T18" fmla="*/ 481 w 1877"/>
                        <a:gd name="T19" fmla="*/ 299 h 827"/>
                        <a:gd name="T20" fmla="*/ 495 w 1877"/>
                        <a:gd name="T21" fmla="*/ 279 h 827"/>
                        <a:gd name="T22" fmla="*/ 583 w 1877"/>
                        <a:gd name="T23" fmla="*/ 150 h 827"/>
                        <a:gd name="T24" fmla="*/ 678 w 1877"/>
                        <a:gd name="T25" fmla="*/ 69 h 827"/>
                        <a:gd name="T26" fmla="*/ 718 w 1877"/>
                        <a:gd name="T27" fmla="*/ 35 h 827"/>
                        <a:gd name="T28" fmla="*/ 759 w 1877"/>
                        <a:gd name="T29" fmla="*/ 22 h 827"/>
                        <a:gd name="T30" fmla="*/ 799 w 1877"/>
                        <a:gd name="T31" fmla="*/ 8 h 827"/>
                        <a:gd name="T32" fmla="*/ 1003 w 1877"/>
                        <a:gd name="T33" fmla="*/ 55 h 827"/>
                        <a:gd name="T34" fmla="*/ 1057 w 1877"/>
                        <a:gd name="T35" fmla="*/ 123 h 827"/>
                        <a:gd name="T36" fmla="*/ 1091 w 1877"/>
                        <a:gd name="T37" fmla="*/ 184 h 827"/>
                        <a:gd name="T38" fmla="*/ 1132 w 1877"/>
                        <a:gd name="T39" fmla="*/ 245 h 827"/>
                        <a:gd name="T40" fmla="*/ 1159 w 1877"/>
                        <a:gd name="T41" fmla="*/ 306 h 827"/>
                        <a:gd name="T42" fmla="*/ 1199 w 1877"/>
                        <a:gd name="T43" fmla="*/ 381 h 827"/>
                        <a:gd name="T44" fmla="*/ 1226 w 1877"/>
                        <a:gd name="T45" fmla="*/ 462 h 827"/>
                        <a:gd name="T46" fmla="*/ 1254 w 1877"/>
                        <a:gd name="T47" fmla="*/ 503 h 827"/>
                        <a:gd name="T48" fmla="*/ 1308 w 1877"/>
                        <a:gd name="T49" fmla="*/ 645 h 827"/>
                        <a:gd name="T50" fmla="*/ 1355 w 1877"/>
                        <a:gd name="T51" fmla="*/ 706 h 827"/>
                        <a:gd name="T52" fmla="*/ 1375 w 1877"/>
                        <a:gd name="T53" fmla="*/ 747 h 827"/>
                        <a:gd name="T54" fmla="*/ 1450 w 1877"/>
                        <a:gd name="T55" fmla="*/ 767 h 827"/>
                        <a:gd name="T56" fmla="*/ 1619 w 1877"/>
                        <a:gd name="T57" fmla="*/ 808 h 827"/>
                        <a:gd name="T58" fmla="*/ 1877 w 1877"/>
                        <a:gd name="T59" fmla="*/ 814 h 8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77"/>
                        <a:gd name="T91" fmla="*/ 0 h 827"/>
                        <a:gd name="T92" fmla="*/ 1877 w 1877"/>
                        <a:gd name="T93" fmla="*/ 827 h 82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77" h="827">
                          <a:moveTo>
                            <a:pt x="0" y="814"/>
                          </a:moveTo>
                          <a:cubicBezTo>
                            <a:pt x="29" y="805"/>
                            <a:pt x="62" y="798"/>
                            <a:pt x="88" y="781"/>
                          </a:cubicBezTo>
                          <a:cubicBezTo>
                            <a:pt x="138" y="750"/>
                            <a:pt x="94" y="768"/>
                            <a:pt x="135" y="753"/>
                          </a:cubicBezTo>
                          <a:cubicBezTo>
                            <a:pt x="157" y="732"/>
                            <a:pt x="160" y="711"/>
                            <a:pt x="183" y="692"/>
                          </a:cubicBezTo>
                          <a:cubicBezTo>
                            <a:pt x="219" y="662"/>
                            <a:pt x="262" y="647"/>
                            <a:pt x="291" y="604"/>
                          </a:cubicBezTo>
                          <a:cubicBezTo>
                            <a:pt x="321" y="560"/>
                            <a:pt x="350" y="520"/>
                            <a:pt x="386" y="482"/>
                          </a:cubicBezTo>
                          <a:cubicBezTo>
                            <a:pt x="398" y="447"/>
                            <a:pt x="390" y="466"/>
                            <a:pt x="420" y="421"/>
                          </a:cubicBezTo>
                          <a:cubicBezTo>
                            <a:pt x="425" y="414"/>
                            <a:pt x="434" y="401"/>
                            <a:pt x="434" y="401"/>
                          </a:cubicBezTo>
                          <a:cubicBezTo>
                            <a:pt x="449" y="353"/>
                            <a:pt x="442" y="374"/>
                            <a:pt x="454" y="340"/>
                          </a:cubicBezTo>
                          <a:cubicBezTo>
                            <a:pt x="459" y="325"/>
                            <a:pt x="472" y="313"/>
                            <a:pt x="481" y="299"/>
                          </a:cubicBezTo>
                          <a:cubicBezTo>
                            <a:pt x="486" y="292"/>
                            <a:pt x="495" y="279"/>
                            <a:pt x="495" y="279"/>
                          </a:cubicBezTo>
                          <a:cubicBezTo>
                            <a:pt x="509" y="235"/>
                            <a:pt x="537" y="165"/>
                            <a:pt x="583" y="150"/>
                          </a:cubicBezTo>
                          <a:cubicBezTo>
                            <a:pt x="605" y="117"/>
                            <a:pt x="647" y="95"/>
                            <a:pt x="678" y="69"/>
                          </a:cubicBezTo>
                          <a:cubicBezTo>
                            <a:pt x="694" y="56"/>
                            <a:pt x="699" y="43"/>
                            <a:pt x="718" y="35"/>
                          </a:cubicBezTo>
                          <a:cubicBezTo>
                            <a:pt x="731" y="29"/>
                            <a:pt x="745" y="26"/>
                            <a:pt x="759" y="22"/>
                          </a:cubicBezTo>
                          <a:cubicBezTo>
                            <a:pt x="772" y="18"/>
                            <a:pt x="799" y="8"/>
                            <a:pt x="799" y="8"/>
                          </a:cubicBezTo>
                          <a:cubicBezTo>
                            <a:pt x="954" y="16"/>
                            <a:pt x="914" y="0"/>
                            <a:pt x="1003" y="55"/>
                          </a:cubicBezTo>
                          <a:cubicBezTo>
                            <a:pt x="1042" y="111"/>
                            <a:pt x="1023" y="89"/>
                            <a:pt x="1057" y="123"/>
                          </a:cubicBezTo>
                          <a:cubicBezTo>
                            <a:pt x="1064" y="145"/>
                            <a:pt x="1091" y="184"/>
                            <a:pt x="1091" y="184"/>
                          </a:cubicBezTo>
                          <a:cubicBezTo>
                            <a:pt x="1100" y="212"/>
                            <a:pt x="1111" y="225"/>
                            <a:pt x="1132" y="245"/>
                          </a:cubicBezTo>
                          <a:cubicBezTo>
                            <a:pt x="1147" y="294"/>
                            <a:pt x="1137" y="274"/>
                            <a:pt x="1159" y="306"/>
                          </a:cubicBezTo>
                          <a:cubicBezTo>
                            <a:pt x="1168" y="335"/>
                            <a:pt x="1181" y="356"/>
                            <a:pt x="1199" y="381"/>
                          </a:cubicBezTo>
                          <a:cubicBezTo>
                            <a:pt x="1207" y="403"/>
                            <a:pt x="1214" y="440"/>
                            <a:pt x="1226" y="462"/>
                          </a:cubicBezTo>
                          <a:cubicBezTo>
                            <a:pt x="1234" y="476"/>
                            <a:pt x="1254" y="503"/>
                            <a:pt x="1254" y="503"/>
                          </a:cubicBezTo>
                          <a:cubicBezTo>
                            <a:pt x="1269" y="553"/>
                            <a:pt x="1291" y="596"/>
                            <a:pt x="1308" y="645"/>
                          </a:cubicBezTo>
                          <a:cubicBezTo>
                            <a:pt x="1316" y="669"/>
                            <a:pt x="1355" y="706"/>
                            <a:pt x="1355" y="706"/>
                          </a:cubicBezTo>
                          <a:cubicBezTo>
                            <a:pt x="1358" y="715"/>
                            <a:pt x="1366" y="742"/>
                            <a:pt x="1375" y="747"/>
                          </a:cubicBezTo>
                          <a:cubicBezTo>
                            <a:pt x="1458" y="795"/>
                            <a:pt x="1354" y="700"/>
                            <a:pt x="1450" y="767"/>
                          </a:cubicBezTo>
                          <a:cubicBezTo>
                            <a:pt x="1502" y="803"/>
                            <a:pt x="1557" y="803"/>
                            <a:pt x="1619" y="808"/>
                          </a:cubicBezTo>
                          <a:cubicBezTo>
                            <a:pt x="1727" y="827"/>
                            <a:pt x="1641" y="814"/>
                            <a:pt x="1877" y="814"/>
                          </a:cubicBezTo>
                        </a:path>
                      </a:pathLst>
                    </a:custGeom>
                    <a:noFill/>
                    <a:ln w="9525">
                      <a:solidFill>
                        <a:schemeClr val="tx1"/>
                      </a:solidFill>
                      <a:round/>
                      <a:headEnd/>
                      <a:tailEnd/>
                    </a:ln>
                  </p:spPr>
                  <p:txBody>
                    <a:bodyPr/>
                    <a:lstStyle/>
                    <a:p>
                      <a:endParaRPr lang="en-US"/>
                    </a:p>
                  </p:txBody>
                </p:sp>
                <p:sp>
                  <p:nvSpPr>
                    <p:cNvPr id="10259" name="Oval 15"/>
                    <p:cNvSpPr>
                      <a:spLocks noChangeArrowheads="1"/>
                    </p:cNvSpPr>
                    <p:nvPr/>
                  </p:nvSpPr>
                  <p:spPr bwMode="auto">
                    <a:xfrm>
                      <a:off x="3936" y="816"/>
                      <a:ext cx="96" cy="144"/>
                    </a:xfrm>
                    <a:prstGeom prst="ellipse">
                      <a:avLst/>
                    </a:prstGeom>
                    <a:solidFill>
                      <a:schemeClr val="tx1"/>
                    </a:solidFill>
                    <a:ln w="9525">
                      <a:solidFill>
                        <a:schemeClr val="tx1"/>
                      </a:solidFill>
                      <a:round/>
                      <a:headEnd/>
                      <a:tailEnd/>
                    </a:ln>
                  </p:spPr>
                  <p:txBody>
                    <a:bodyPr wrap="none" anchor="ctr"/>
                    <a:lstStyle/>
                    <a:p>
                      <a:endParaRPr lang="en-US"/>
                    </a:p>
                  </p:txBody>
                </p:sp>
                <p:sp>
                  <p:nvSpPr>
                    <p:cNvPr id="10260" name="Line 16"/>
                    <p:cNvSpPr>
                      <a:spLocks noChangeShapeType="1"/>
                    </p:cNvSpPr>
                    <p:nvPr/>
                  </p:nvSpPr>
                  <p:spPr bwMode="auto">
                    <a:xfrm>
                      <a:off x="3984" y="960"/>
                      <a:ext cx="0" cy="192"/>
                    </a:xfrm>
                    <a:prstGeom prst="line">
                      <a:avLst/>
                    </a:prstGeom>
                    <a:noFill/>
                    <a:ln w="9525">
                      <a:solidFill>
                        <a:schemeClr val="tx1"/>
                      </a:solidFill>
                      <a:round/>
                      <a:headEnd/>
                      <a:tailEnd/>
                    </a:ln>
                  </p:spPr>
                  <p:txBody>
                    <a:bodyPr/>
                    <a:lstStyle/>
                    <a:p>
                      <a:endParaRPr lang="en-US"/>
                    </a:p>
                  </p:txBody>
                </p:sp>
                <p:sp>
                  <p:nvSpPr>
                    <p:cNvPr id="10261" name="Oval 17"/>
                    <p:cNvSpPr>
                      <a:spLocks noChangeArrowheads="1"/>
                    </p:cNvSpPr>
                    <p:nvPr/>
                  </p:nvSpPr>
                  <p:spPr bwMode="auto">
                    <a:xfrm>
                      <a:off x="3888" y="1248"/>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262" name="Line 18"/>
                    <p:cNvSpPr>
                      <a:spLocks noChangeShapeType="1"/>
                    </p:cNvSpPr>
                    <p:nvPr/>
                  </p:nvSpPr>
                  <p:spPr bwMode="auto">
                    <a:xfrm flipH="1" flipV="1">
                      <a:off x="3792" y="1008"/>
                      <a:ext cx="192" cy="48"/>
                    </a:xfrm>
                    <a:prstGeom prst="line">
                      <a:avLst/>
                    </a:prstGeom>
                    <a:noFill/>
                    <a:ln w="9525">
                      <a:solidFill>
                        <a:schemeClr val="tx1"/>
                      </a:solidFill>
                      <a:round/>
                      <a:headEnd/>
                      <a:tailEnd/>
                    </a:ln>
                  </p:spPr>
                  <p:txBody>
                    <a:bodyPr/>
                    <a:lstStyle/>
                    <a:p>
                      <a:endParaRPr lang="en-US"/>
                    </a:p>
                  </p:txBody>
                </p:sp>
                <p:sp>
                  <p:nvSpPr>
                    <p:cNvPr id="10263" name="Line 19"/>
                    <p:cNvSpPr>
                      <a:spLocks noChangeShapeType="1"/>
                    </p:cNvSpPr>
                    <p:nvPr/>
                  </p:nvSpPr>
                  <p:spPr bwMode="auto">
                    <a:xfrm flipV="1">
                      <a:off x="3984" y="1008"/>
                      <a:ext cx="144" cy="48"/>
                    </a:xfrm>
                    <a:prstGeom prst="line">
                      <a:avLst/>
                    </a:prstGeom>
                    <a:noFill/>
                    <a:ln w="9525">
                      <a:solidFill>
                        <a:schemeClr val="tx1"/>
                      </a:solidFill>
                      <a:round/>
                      <a:headEnd/>
                      <a:tailEnd/>
                    </a:ln>
                  </p:spPr>
                  <p:txBody>
                    <a:bodyPr/>
                    <a:lstStyle/>
                    <a:p>
                      <a:endParaRPr lang="en-US"/>
                    </a:p>
                  </p:txBody>
                </p:sp>
                <p:sp>
                  <p:nvSpPr>
                    <p:cNvPr id="10264" name="Line 20"/>
                    <p:cNvSpPr>
                      <a:spLocks noChangeShapeType="1"/>
                    </p:cNvSpPr>
                    <p:nvPr/>
                  </p:nvSpPr>
                  <p:spPr bwMode="auto">
                    <a:xfrm>
                      <a:off x="4608" y="1920"/>
                      <a:ext cx="480" cy="0"/>
                    </a:xfrm>
                    <a:prstGeom prst="line">
                      <a:avLst/>
                    </a:prstGeom>
                    <a:noFill/>
                    <a:ln w="9525">
                      <a:solidFill>
                        <a:schemeClr val="tx1"/>
                      </a:solidFill>
                      <a:round/>
                      <a:headEnd/>
                      <a:tailEnd type="triangle" w="med" len="med"/>
                    </a:ln>
                  </p:spPr>
                  <p:txBody>
                    <a:bodyPr/>
                    <a:lstStyle/>
                    <a:p>
                      <a:endParaRPr lang="en-US"/>
                    </a:p>
                  </p:txBody>
                </p:sp>
                <p:sp>
                  <p:nvSpPr>
                    <p:cNvPr id="10265" name="Text Box 21"/>
                    <p:cNvSpPr txBox="1">
                      <a:spLocks noChangeArrowheads="1"/>
                    </p:cNvSpPr>
                    <p:nvPr/>
                  </p:nvSpPr>
                  <p:spPr bwMode="auto">
                    <a:xfrm>
                      <a:off x="3744" y="1536"/>
                      <a:ext cx="432" cy="231"/>
                    </a:xfrm>
                    <a:prstGeom prst="rect">
                      <a:avLst/>
                    </a:prstGeom>
                    <a:noFill/>
                    <a:ln w="9525">
                      <a:noFill/>
                      <a:miter lim="800000"/>
                      <a:headEnd/>
                      <a:tailEnd/>
                    </a:ln>
                  </p:spPr>
                  <p:txBody>
                    <a:bodyPr>
                      <a:spAutoFit/>
                    </a:bodyPr>
                    <a:lstStyle/>
                    <a:p>
                      <a:pPr eaLnBrk="1" hangingPunct="1">
                        <a:spcBef>
                          <a:spcPct val="50000"/>
                        </a:spcBef>
                      </a:pPr>
                      <a:r>
                        <a:rPr lang="en-US"/>
                        <a:t>high</a:t>
                      </a:r>
                    </a:p>
                  </p:txBody>
                </p:sp>
                <p:sp>
                  <p:nvSpPr>
                    <p:cNvPr id="10266" name="Text Box 22"/>
                    <p:cNvSpPr txBox="1">
                      <a:spLocks noChangeArrowheads="1"/>
                    </p:cNvSpPr>
                    <p:nvPr/>
                  </p:nvSpPr>
                  <p:spPr bwMode="auto">
                    <a:xfrm>
                      <a:off x="4608" y="2112"/>
                      <a:ext cx="576" cy="231"/>
                    </a:xfrm>
                    <a:prstGeom prst="rect">
                      <a:avLst/>
                    </a:prstGeom>
                    <a:noFill/>
                    <a:ln w="9525">
                      <a:noFill/>
                      <a:miter lim="800000"/>
                      <a:headEnd/>
                      <a:tailEnd/>
                    </a:ln>
                  </p:spPr>
                  <p:txBody>
                    <a:bodyPr>
                      <a:spAutoFit/>
                    </a:bodyPr>
                    <a:lstStyle/>
                    <a:p>
                      <a:pPr eaLnBrk="1" hangingPunct="1">
                        <a:spcBef>
                          <a:spcPct val="50000"/>
                        </a:spcBef>
                      </a:pPr>
                      <a:r>
                        <a:rPr lang="en-US"/>
                        <a:t>low</a:t>
                      </a:r>
                    </a:p>
                  </p:txBody>
                </p:sp>
                <p:sp>
                  <p:nvSpPr>
                    <p:cNvPr id="10267" name="AutoShape 23"/>
                    <p:cNvSpPr>
                      <a:spLocks noChangeArrowheads="1"/>
                    </p:cNvSpPr>
                    <p:nvPr/>
                  </p:nvSpPr>
                  <p:spPr bwMode="auto">
                    <a:xfrm>
                      <a:off x="4128" y="576"/>
                      <a:ext cx="960" cy="336"/>
                    </a:xfrm>
                    <a:prstGeom prst="wedgeEllipseCallout">
                      <a:avLst>
                        <a:gd name="adj1" fmla="val -43750"/>
                        <a:gd name="adj2" fmla="val 70000"/>
                      </a:avLst>
                    </a:prstGeom>
                    <a:solidFill>
                      <a:schemeClr val="accent1"/>
                    </a:solidFill>
                    <a:ln w="9525">
                      <a:solidFill>
                        <a:schemeClr val="tx1"/>
                      </a:solidFill>
                      <a:miter lim="800000"/>
                      <a:headEnd/>
                      <a:tailEnd/>
                    </a:ln>
                  </p:spPr>
                  <p:txBody>
                    <a:bodyPr/>
                    <a:lstStyle/>
                    <a:p>
                      <a:pPr algn="ctr" eaLnBrk="1" hangingPunct="1"/>
                      <a:r>
                        <a:rPr lang="en-US"/>
                        <a:t>Weeee!!!</a:t>
                      </a:r>
                    </a:p>
                  </p:txBody>
                </p:sp>
                <p:sp>
                  <p:nvSpPr>
                    <p:cNvPr id="10268" name="Line 24"/>
                    <p:cNvSpPr>
                      <a:spLocks noChangeShapeType="1"/>
                    </p:cNvSpPr>
                    <p:nvPr/>
                  </p:nvSpPr>
                  <p:spPr bwMode="auto">
                    <a:xfrm>
                      <a:off x="4032" y="1776"/>
                      <a:ext cx="528" cy="480"/>
                    </a:xfrm>
                    <a:prstGeom prst="line">
                      <a:avLst/>
                    </a:prstGeom>
                    <a:noFill/>
                    <a:ln w="9525">
                      <a:solidFill>
                        <a:schemeClr val="tx1"/>
                      </a:solidFill>
                      <a:round/>
                      <a:headEnd/>
                      <a:tailEnd type="triangle" w="med" len="med"/>
                    </a:ln>
                  </p:spPr>
                  <p:txBody>
                    <a:bodyPr/>
                    <a:lstStyle/>
                    <a:p>
                      <a:endParaRPr lang="en-US"/>
                    </a:p>
                  </p:txBody>
                </p:sp>
              </p:grpSp>
            </p:grpSp>
          </p:grpSp>
        </p:grpSp>
        <p:sp>
          <p:nvSpPr>
            <p:cNvPr id="10249" name="Oval 80"/>
            <p:cNvSpPr>
              <a:spLocks noChangeArrowheads="1"/>
            </p:cNvSpPr>
            <p:nvPr/>
          </p:nvSpPr>
          <p:spPr bwMode="auto">
            <a:xfrm>
              <a:off x="3792" y="1248"/>
              <a:ext cx="48" cy="48"/>
            </a:xfrm>
            <a:prstGeom prst="ellipse">
              <a:avLst/>
            </a:prstGeom>
            <a:solidFill>
              <a:schemeClr val="accent1"/>
            </a:solidFill>
            <a:ln w="9525">
              <a:solidFill>
                <a:schemeClr val="tx1"/>
              </a:solidFill>
              <a:round/>
              <a:headEnd/>
              <a:tailEnd/>
            </a:ln>
          </p:spPr>
          <p:txBody>
            <a:bodyPr wrap="none" anchor="ctr"/>
            <a:lstStyle/>
            <a:p>
              <a:endParaRPr lang="en-US"/>
            </a:p>
          </p:txBody>
        </p:sp>
      </p:grpSp>
      <p:sp>
        <p:nvSpPr>
          <p:cNvPr id="10246" name="Text Box 83"/>
          <p:cNvSpPr txBox="1">
            <a:spLocks noChangeArrowheads="1"/>
          </p:cNvSpPr>
          <p:nvPr/>
        </p:nvSpPr>
        <p:spPr bwMode="auto">
          <a:xfrm>
            <a:off x="6705600" y="0"/>
            <a:ext cx="2438400" cy="915988"/>
          </a:xfrm>
          <a:prstGeom prst="rect">
            <a:avLst/>
          </a:prstGeom>
          <a:noFill/>
          <a:ln w="9525">
            <a:noFill/>
            <a:miter lim="800000"/>
            <a:headEnd/>
            <a:tailEnd/>
          </a:ln>
        </p:spPr>
        <p:txBody>
          <a:bodyPr>
            <a:spAutoFit/>
          </a:bodyPr>
          <a:lstStyle/>
          <a:p>
            <a:pPr algn="ctr">
              <a:spcBef>
                <a:spcPct val="50000"/>
              </a:spcBef>
              <a:buFontTx/>
              <a:buChar char="•"/>
            </a:pPr>
            <a:r>
              <a:rPr lang="en-US">
                <a:hlinkClick r:id="rId3"/>
              </a:rPr>
              <a:t>Animations </a:t>
            </a:r>
            <a:r>
              <a:rPr lang="en-US"/>
              <a:t>of Active Transport &amp; Passive Transport</a:t>
            </a:r>
          </a:p>
        </p:txBody>
      </p:sp>
      <p:sp>
        <p:nvSpPr>
          <p:cNvPr id="10247" name="Line 84"/>
          <p:cNvSpPr>
            <a:spLocks noChangeShapeType="1"/>
          </p:cNvSpPr>
          <p:nvPr/>
        </p:nvSpPr>
        <p:spPr bwMode="auto">
          <a:xfrm>
            <a:off x="0" y="838200"/>
            <a:ext cx="63246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10" name="Rectangle 106"/>
          <p:cNvSpPr>
            <a:spLocks noChangeArrowheads="1"/>
          </p:cNvSpPr>
          <p:nvPr/>
        </p:nvSpPr>
        <p:spPr bwMode="auto">
          <a:xfrm>
            <a:off x="152400" y="152400"/>
            <a:ext cx="8763000" cy="29546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buFontTx/>
              <a:buChar char="•"/>
              <a:tabLst/>
            </a:pP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Diffusion</a:t>
            </a:r>
            <a:r>
              <a:rPr kumimoji="0" lang="en-US" sz="2800" i="0" u="none" strike="noStrike" cap="none" normalizeH="0" baseline="0" dirty="0" smtClean="0">
                <a:ln>
                  <a:noFill/>
                </a:ln>
                <a:effectLst/>
                <a:latin typeface="Calibri" pitchFamily="34" charset="0"/>
                <a:ea typeface="Times New Roman" pitchFamily="18" charset="0"/>
                <a:cs typeface="Arial" pitchFamily="34" charset="0"/>
              </a:rPr>
              <a:t> is the movement of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small</a:t>
            </a:r>
            <a:r>
              <a:rPr kumimoji="0" lang="en-US" sz="2800" i="0" u="none" strike="noStrike" cap="none" normalizeH="0" baseline="0" dirty="0" smtClean="0">
                <a:ln>
                  <a:noFill/>
                </a:ln>
                <a:effectLst/>
                <a:latin typeface="Calibri" pitchFamily="34" charset="0"/>
                <a:ea typeface="Times New Roman" pitchFamily="18" charset="0"/>
                <a:cs typeface="Arial" pitchFamily="34" charset="0"/>
              </a:rPr>
              <a:t> particles across a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selectively permeable</a:t>
            </a:r>
            <a:r>
              <a:rPr kumimoji="0" lang="en-US" sz="2800" b="1" i="0" u="none" strike="noStrike" cap="none" normalizeH="0" baseline="0" dirty="0" smtClean="0">
                <a:ln>
                  <a:noFill/>
                </a:ln>
                <a:effectLst/>
                <a:latin typeface="Calibri" pitchFamily="34" charset="0"/>
                <a:ea typeface="Times New Roman" pitchFamily="18" charset="0"/>
                <a:cs typeface="Arial" pitchFamily="34" charset="0"/>
              </a:rPr>
              <a:t> </a:t>
            </a:r>
            <a:r>
              <a:rPr kumimoji="0" lang="en-US" sz="2800" i="0" u="none" strike="noStrike" cap="none" normalizeH="0" baseline="0" dirty="0" smtClean="0">
                <a:ln>
                  <a:noFill/>
                </a:ln>
                <a:effectLst/>
                <a:latin typeface="Calibri" pitchFamily="34" charset="0"/>
                <a:ea typeface="Times New Roman" pitchFamily="18" charset="0"/>
                <a:cs typeface="Arial" pitchFamily="34" charset="0"/>
              </a:rPr>
              <a:t>membrane like the</a:t>
            </a:r>
            <a:r>
              <a:rPr lang="en-US" sz="2800" dirty="0" smtClean="0">
                <a:latin typeface="Arial" pitchFamily="34" charset="0"/>
                <a:cs typeface="Arial" pitchFamily="34" charset="0"/>
              </a:rPr>
              <a:t> </a:t>
            </a:r>
            <a:r>
              <a:rPr kumimoji="0" lang="en-US" sz="2800" i="0" u="none" strike="noStrike" cap="none" normalizeH="0" baseline="0" dirty="0" smtClean="0">
                <a:ln>
                  <a:noFill/>
                </a:ln>
                <a:effectLst/>
                <a:latin typeface="Calibri" pitchFamily="34" charset="0"/>
                <a:ea typeface="Times New Roman" pitchFamily="18" charset="0"/>
                <a:cs typeface="Arial" pitchFamily="34" charset="0"/>
              </a:rPr>
              <a:t>cell membrane until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equilibrium</a:t>
            </a:r>
            <a:r>
              <a:rPr kumimoji="0" lang="en-US" sz="2800" i="0" u="none" strike="noStrike" cap="none" normalizeH="0" baseline="0" dirty="0" smtClean="0">
                <a:ln>
                  <a:noFill/>
                </a:ln>
                <a:effectLst/>
                <a:latin typeface="Calibri" pitchFamily="34" charset="0"/>
                <a:ea typeface="Times New Roman" pitchFamily="18" charset="0"/>
                <a:cs typeface="Arial" pitchFamily="34" charset="0"/>
              </a:rPr>
              <a:t> is reached.</a:t>
            </a:r>
            <a:endParaRPr kumimoji="0" lang="en-US" sz="280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i="0" u="none" strike="noStrike" cap="none" normalizeH="0" baseline="0" dirty="0" smtClean="0">
              <a:ln>
                <a:noFill/>
              </a:ln>
              <a:effectLst/>
              <a:latin typeface="Calibri" pitchFamily="34" charset="0"/>
              <a:ea typeface="Times New Roman" pitchFamily="18" charset="0"/>
              <a:cs typeface="Arial" pitchFamily="34" charset="0"/>
            </a:endParaRPr>
          </a:p>
          <a:p>
            <a:pPr marL="228600" marR="0" lvl="0" algn="l" defTabSz="914400" rtl="0" eaLnBrk="0" fontAlgn="base" latinLnBrk="0" hangingPunct="0">
              <a:lnSpc>
                <a:spcPct val="100000"/>
              </a:lnSpc>
              <a:spcBef>
                <a:spcPct val="0"/>
              </a:spcBef>
              <a:spcAft>
                <a:spcPct val="0"/>
              </a:spcAft>
              <a:buClrTx/>
              <a:buSzTx/>
              <a:buFontTx/>
              <a:buNone/>
              <a:tabLst/>
            </a:pPr>
            <a:r>
              <a:rPr kumimoji="0" lang="en-US" sz="2800" i="0" u="none" strike="noStrike" cap="none" normalizeH="0" baseline="0" dirty="0" smtClean="0">
                <a:ln>
                  <a:noFill/>
                </a:ln>
                <a:effectLst/>
                <a:latin typeface="Calibri" pitchFamily="34" charset="0"/>
                <a:ea typeface="Times New Roman" pitchFamily="18" charset="0"/>
                <a:cs typeface="Arial" pitchFamily="34" charset="0"/>
              </a:rPr>
              <a:t>These particles move from an area of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high concentration</a:t>
            </a:r>
            <a:r>
              <a:rPr kumimoji="0" lang="en-US" sz="2800" b="1" i="0" u="none" strike="noStrike" cap="none" normalizeH="0" baseline="0" dirty="0" smtClean="0">
                <a:ln>
                  <a:noFill/>
                </a:ln>
                <a:effectLst/>
                <a:latin typeface="Calibri" pitchFamily="34" charset="0"/>
                <a:ea typeface="Times New Roman" pitchFamily="18" charset="0"/>
                <a:cs typeface="Arial" pitchFamily="34" charset="0"/>
              </a:rPr>
              <a:t> </a:t>
            </a:r>
            <a:r>
              <a:rPr kumimoji="0" lang="en-US" sz="2800" i="0" u="none" strike="noStrike" cap="none" normalizeH="0" baseline="0" dirty="0" smtClean="0">
                <a:ln>
                  <a:noFill/>
                </a:ln>
                <a:effectLst/>
                <a:latin typeface="Calibri" pitchFamily="34" charset="0"/>
                <a:ea typeface="Times New Roman" pitchFamily="18" charset="0"/>
                <a:cs typeface="Arial" pitchFamily="34" charset="0"/>
              </a:rPr>
              <a:t>to an area of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low concentration</a:t>
            </a:r>
            <a:r>
              <a:rPr kumimoji="0" lang="en-US" sz="2800" i="0" strike="noStrike" cap="none" normalizeH="0" baseline="0" dirty="0" smtClean="0">
                <a:ln>
                  <a:noFill/>
                </a:ln>
                <a:effectLst/>
                <a:latin typeface="Calibri" pitchFamily="34" charset="0"/>
                <a:ea typeface="Times New Roman" pitchFamily="18" charset="0"/>
                <a:cs typeface="Arial" pitchFamily="34" charset="0"/>
              </a:rPr>
              <a:t>.</a:t>
            </a:r>
            <a:endParaRPr kumimoji="0" lang="en-US" sz="2800" i="0"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1505" name="Group 1"/>
          <p:cNvGrpSpPr>
            <a:grpSpLocks/>
          </p:cNvGrpSpPr>
          <p:nvPr/>
        </p:nvGrpSpPr>
        <p:grpSpPr bwMode="auto">
          <a:xfrm>
            <a:off x="1905000" y="3505200"/>
            <a:ext cx="5867804" cy="2301875"/>
            <a:chOff x="3094" y="13230"/>
            <a:chExt cx="6950" cy="1971"/>
          </a:xfrm>
        </p:grpSpPr>
        <p:grpSp>
          <p:nvGrpSpPr>
            <p:cNvPr id="21509" name="Group 5"/>
            <p:cNvGrpSpPr>
              <a:grpSpLocks/>
            </p:cNvGrpSpPr>
            <p:nvPr/>
          </p:nvGrpSpPr>
          <p:grpSpPr bwMode="auto">
            <a:xfrm>
              <a:off x="3094" y="13230"/>
              <a:ext cx="4752" cy="1839"/>
              <a:chOff x="2920" y="12961"/>
              <a:chExt cx="4985" cy="2079"/>
            </a:xfrm>
          </p:grpSpPr>
          <p:grpSp>
            <p:nvGrpSpPr>
              <p:cNvPr id="21524" name="Group 20"/>
              <p:cNvGrpSpPr>
                <a:grpSpLocks/>
              </p:cNvGrpSpPr>
              <p:nvPr/>
            </p:nvGrpSpPr>
            <p:grpSpPr bwMode="auto">
              <a:xfrm>
                <a:off x="2920" y="13544"/>
                <a:ext cx="4985" cy="1198"/>
                <a:chOff x="2920" y="14130"/>
                <a:chExt cx="4985" cy="1198"/>
              </a:xfrm>
            </p:grpSpPr>
            <p:grpSp>
              <p:nvGrpSpPr>
                <p:cNvPr id="21526" name="Group 22"/>
                <p:cNvGrpSpPr>
                  <a:grpSpLocks/>
                </p:cNvGrpSpPr>
                <p:nvPr/>
              </p:nvGrpSpPr>
              <p:grpSpPr bwMode="auto">
                <a:xfrm>
                  <a:off x="2920" y="14130"/>
                  <a:ext cx="4985" cy="1051"/>
                  <a:chOff x="1815" y="1649"/>
                  <a:chExt cx="4984" cy="1051"/>
                </a:xfrm>
              </p:grpSpPr>
              <p:grpSp>
                <p:nvGrpSpPr>
                  <p:cNvPr id="21583" name="Group 79"/>
                  <p:cNvGrpSpPr>
                    <a:grpSpLocks/>
                  </p:cNvGrpSpPr>
                  <p:nvPr/>
                </p:nvGrpSpPr>
                <p:grpSpPr bwMode="auto">
                  <a:xfrm>
                    <a:off x="1815" y="1649"/>
                    <a:ext cx="1054" cy="1047"/>
                    <a:chOff x="1815" y="1649"/>
                    <a:chExt cx="1054" cy="1047"/>
                  </a:xfrm>
                </p:grpSpPr>
                <p:grpSp>
                  <p:nvGrpSpPr>
                    <p:cNvPr id="21597" name="Group 93"/>
                    <p:cNvGrpSpPr>
                      <a:grpSpLocks/>
                    </p:cNvGrpSpPr>
                    <p:nvPr/>
                  </p:nvGrpSpPr>
                  <p:grpSpPr bwMode="auto">
                    <a:xfrm rot="10800000">
                      <a:off x="1820" y="2244"/>
                      <a:ext cx="1049" cy="452"/>
                      <a:chOff x="1815" y="1485"/>
                      <a:chExt cx="1350" cy="660"/>
                    </a:xfrm>
                  </p:grpSpPr>
                  <p:grpSp>
                    <p:nvGrpSpPr>
                      <p:cNvPr id="21606" name="Group 102"/>
                      <p:cNvGrpSpPr>
                        <a:grpSpLocks/>
                      </p:cNvGrpSpPr>
                      <p:nvPr/>
                    </p:nvGrpSpPr>
                    <p:grpSpPr bwMode="auto">
                      <a:xfrm>
                        <a:off x="1815" y="1485"/>
                        <a:ext cx="450" cy="660"/>
                        <a:chOff x="1815" y="1485"/>
                        <a:chExt cx="450" cy="660"/>
                      </a:xfrm>
                    </p:grpSpPr>
                    <p:sp>
                      <p:nvSpPr>
                        <p:cNvPr id="21609" name="Oval 105"/>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08" name="AutoShape 104"/>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07" name="AutoShape 103"/>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602" name="Group 98"/>
                      <p:cNvGrpSpPr>
                        <a:grpSpLocks/>
                      </p:cNvGrpSpPr>
                      <p:nvPr/>
                    </p:nvGrpSpPr>
                    <p:grpSpPr bwMode="auto">
                      <a:xfrm>
                        <a:off x="2265" y="1485"/>
                        <a:ext cx="450" cy="660"/>
                        <a:chOff x="1815" y="1485"/>
                        <a:chExt cx="450" cy="660"/>
                      </a:xfrm>
                    </p:grpSpPr>
                    <p:sp>
                      <p:nvSpPr>
                        <p:cNvPr id="21605" name="Oval 101"/>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04" name="AutoShape 100"/>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03" name="AutoShape 99"/>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598" name="Group 94"/>
                      <p:cNvGrpSpPr>
                        <a:grpSpLocks/>
                      </p:cNvGrpSpPr>
                      <p:nvPr/>
                    </p:nvGrpSpPr>
                    <p:grpSpPr bwMode="auto">
                      <a:xfrm>
                        <a:off x="2715" y="1485"/>
                        <a:ext cx="450" cy="660"/>
                        <a:chOff x="1815" y="1485"/>
                        <a:chExt cx="450" cy="660"/>
                      </a:xfrm>
                    </p:grpSpPr>
                    <p:sp>
                      <p:nvSpPr>
                        <p:cNvPr id="21601" name="Oval 97"/>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00" name="AutoShape 96"/>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99" name="AutoShape 95"/>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1584" name="Group 80"/>
                    <p:cNvGrpSpPr>
                      <a:grpSpLocks/>
                    </p:cNvGrpSpPr>
                    <p:nvPr/>
                  </p:nvGrpSpPr>
                  <p:grpSpPr bwMode="auto">
                    <a:xfrm>
                      <a:off x="1815" y="1649"/>
                      <a:ext cx="1049" cy="452"/>
                      <a:chOff x="1815" y="1485"/>
                      <a:chExt cx="1350" cy="660"/>
                    </a:xfrm>
                  </p:grpSpPr>
                  <p:grpSp>
                    <p:nvGrpSpPr>
                      <p:cNvPr id="21593" name="Group 89"/>
                      <p:cNvGrpSpPr>
                        <a:grpSpLocks/>
                      </p:cNvGrpSpPr>
                      <p:nvPr/>
                    </p:nvGrpSpPr>
                    <p:grpSpPr bwMode="auto">
                      <a:xfrm>
                        <a:off x="1815" y="1485"/>
                        <a:ext cx="450" cy="660"/>
                        <a:chOff x="1815" y="1485"/>
                        <a:chExt cx="450" cy="660"/>
                      </a:xfrm>
                    </p:grpSpPr>
                    <p:sp>
                      <p:nvSpPr>
                        <p:cNvPr id="21596" name="Oval 92"/>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95" name="AutoShape 91"/>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94" name="AutoShape 90"/>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589" name="Group 85"/>
                      <p:cNvGrpSpPr>
                        <a:grpSpLocks/>
                      </p:cNvGrpSpPr>
                      <p:nvPr/>
                    </p:nvGrpSpPr>
                    <p:grpSpPr bwMode="auto">
                      <a:xfrm>
                        <a:off x="2265" y="1485"/>
                        <a:ext cx="450" cy="660"/>
                        <a:chOff x="1815" y="1485"/>
                        <a:chExt cx="450" cy="660"/>
                      </a:xfrm>
                    </p:grpSpPr>
                    <p:sp>
                      <p:nvSpPr>
                        <p:cNvPr id="21592" name="Oval 88"/>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91" name="AutoShape 87"/>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90" name="AutoShape 86"/>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585" name="Group 81"/>
                      <p:cNvGrpSpPr>
                        <a:grpSpLocks/>
                      </p:cNvGrpSpPr>
                      <p:nvPr/>
                    </p:nvGrpSpPr>
                    <p:grpSpPr bwMode="auto">
                      <a:xfrm>
                        <a:off x="2715" y="1485"/>
                        <a:ext cx="450" cy="660"/>
                        <a:chOff x="1815" y="1485"/>
                        <a:chExt cx="450" cy="660"/>
                      </a:xfrm>
                    </p:grpSpPr>
                    <p:sp>
                      <p:nvSpPr>
                        <p:cNvPr id="21588" name="Oval 84"/>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87" name="AutoShape 83"/>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86" name="AutoShape 82"/>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21556" name="Group 52"/>
                  <p:cNvGrpSpPr>
                    <a:grpSpLocks/>
                  </p:cNvGrpSpPr>
                  <p:nvPr/>
                </p:nvGrpSpPr>
                <p:grpSpPr bwMode="auto">
                  <a:xfrm>
                    <a:off x="3895" y="1649"/>
                    <a:ext cx="1054" cy="1047"/>
                    <a:chOff x="1815" y="1649"/>
                    <a:chExt cx="1054" cy="1047"/>
                  </a:xfrm>
                </p:grpSpPr>
                <p:grpSp>
                  <p:nvGrpSpPr>
                    <p:cNvPr id="21570" name="Group 66"/>
                    <p:cNvGrpSpPr>
                      <a:grpSpLocks/>
                    </p:cNvGrpSpPr>
                    <p:nvPr/>
                  </p:nvGrpSpPr>
                  <p:grpSpPr bwMode="auto">
                    <a:xfrm rot="10800000">
                      <a:off x="1820" y="2244"/>
                      <a:ext cx="1049" cy="452"/>
                      <a:chOff x="1815" y="1485"/>
                      <a:chExt cx="1350" cy="660"/>
                    </a:xfrm>
                  </p:grpSpPr>
                  <p:grpSp>
                    <p:nvGrpSpPr>
                      <p:cNvPr id="21579" name="Group 75"/>
                      <p:cNvGrpSpPr>
                        <a:grpSpLocks/>
                      </p:cNvGrpSpPr>
                      <p:nvPr/>
                    </p:nvGrpSpPr>
                    <p:grpSpPr bwMode="auto">
                      <a:xfrm>
                        <a:off x="1815" y="1485"/>
                        <a:ext cx="450" cy="660"/>
                        <a:chOff x="1815" y="1485"/>
                        <a:chExt cx="450" cy="660"/>
                      </a:xfrm>
                    </p:grpSpPr>
                    <p:sp>
                      <p:nvSpPr>
                        <p:cNvPr id="21582" name="Oval 78"/>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81" name="AutoShape 77"/>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80" name="AutoShape 76"/>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575" name="Group 71"/>
                      <p:cNvGrpSpPr>
                        <a:grpSpLocks/>
                      </p:cNvGrpSpPr>
                      <p:nvPr/>
                    </p:nvGrpSpPr>
                    <p:grpSpPr bwMode="auto">
                      <a:xfrm>
                        <a:off x="2265" y="1485"/>
                        <a:ext cx="450" cy="660"/>
                        <a:chOff x="1815" y="1485"/>
                        <a:chExt cx="450" cy="660"/>
                      </a:xfrm>
                    </p:grpSpPr>
                    <p:sp>
                      <p:nvSpPr>
                        <p:cNvPr id="21578" name="Oval 74"/>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77" name="AutoShape 73"/>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76" name="AutoShape 72"/>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571" name="Group 67"/>
                      <p:cNvGrpSpPr>
                        <a:grpSpLocks/>
                      </p:cNvGrpSpPr>
                      <p:nvPr/>
                    </p:nvGrpSpPr>
                    <p:grpSpPr bwMode="auto">
                      <a:xfrm>
                        <a:off x="2715" y="1485"/>
                        <a:ext cx="450" cy="660"/>
                        <a:chOff x="1815" y="1485"/>
                        <a:chExt cx="450" cy="660"/>
                      </a:xfrm>
                    </p:grpSpPr>
                    <p:sp>
                      <p:nvSpPr>
                        <p:cNvPr id="21574" name="Oval 70"/>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73" name="AutoShape 69"/>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72" name="AutoShape 68"/>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1557" name="Group 53"/>
                    <p:cNvGrpSpPr>
                      <a:grpSpLocks/>
                    </p:cNvGrpSpPr>
                    <p:nvPr/>
                  </p:nvGrpSpPr>
                  <p:grpSpPr bwMode="auto">
                    <a:xfrm>
                      <a:off x="1815" y="1649"/>
                      <a:ext cx="1049" cy="452"/>
                      <a:chOff x="1815" y="1485"/>
                      <a:chExt cx="1350" cy="660"/>
                    </a:xfrm>
                  </p:grpSpPr>
                  <p:grpSp>
                    <p:nvGrpSpPr>
                      <p:cNvPr id="21566" name="Group 62"/>
                      <p:cNvGrpSpPr>
                        <a:grpSpLocks/>
                      </p:cNvGrpSpPr>
                      <p:nvPr/>
                    </p:nvGrpSpPr>
                    <p:grpSpPr bwMode="auto">
                      <a:xfrm>
                        <a:off x="1815" y="1485"/>
                        <a:ext cx="450" cy="660"/>
                        <a:chOff x="1815" y="1485"/>
                        <a:chExt cx="450" cy="660"/>
                      </a:xfrm>
                    </p:grpSpPr>
                    <p:sp>
                      <p:nvSpPr>
                        <p:cNvPr id="21569" name="Oval 65"/>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68" name="AutoShape 64"/>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67" name="AutoShape 63"/>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562" name="Group 58"/>
                      <p:cNvGrpSpPr>
                        <a:grpSpLocks/>
                      </p:cNvGrpSpPr>
                      <p:nvPr/>
                    </p:nvGrpSpPr>
                    <p:grpSpPr bwMode="auto">
                      <a:xfrm>
                        <a:off x="2265" y="1485"/>
                        <a:ext cx="450" cy="660"/>
                        <a:chOff x="1815" y="1485"/>
                        <a:chExt cx="450" cy="660"/>
                      </a:xfrm>
                    </p:grpSpPr>
                    <p:sp>
                      <p:nvSpPr>
                        <p:cNvPr id="21565" name="Oval 61"/>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64" name="AutoShape 60"/>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63" name="AutoShape 59"/>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558" name="Group 54"/>
                      <p:cNvGrpSpPr>
                        <a:grpSpLocks/>
                      </p:cNvGrpSpPr>
                      <p:nvPr/>
                    </p:nvGrpSpPr>
                    <p:grpSpPr bwMode="auto">
                      <a:xfrm>
                        <a:off x="2715" y="1485"/>
                        <a:ext cx="450" cy="660"/>
                        <a:chOff x="1815" y="1485"/>
                        <a:chExt cx="450" cy="660"/>
                      </a:xfrm>
                    </p:grpSpPr>
                    <p:sp>
                      <p:nvSpPr>
                        <p:cNvPr id="21561" name="Oval 57"/>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60" name="AutoShape 56"/>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59" name="AutoShape 55"/>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21529" name="Group 25"/>
                  <p:cNvGrpSpPr>
                    <a:grpSpLocks/>
                  </p:cNvGrpSpPr>
                  <p:nvPr/>
                </p:nvGrpSpPr>
                <p:grpSpPr bwMode="auto">
                  <a:xfrm>
                    <a:off x="5745" y="1653"/>
                    <a:ext cx="1054" cy="1047"/>
                    <a:chOff x="1815" y="1649"/>
                    <a:chExt cx="1054" cy="1047"/>
                  </a:xfrm>
                </p:grpSpPr>
                <p:grpSp>
                  <p:nvGrpSpPr>
                    <p:cNvPr id="21543" name="Group 39"/>
                    <p:cNvGrpSpPr>
                      <a:grpSpLocks/>
                    </p:cNvGrpSpPr>
                    <p:nvPr/>
                  </p:nvGrpSpPr>
                  <p:grpSpPr bwMode="auto">
                    <a:xfrm rot="10800000">
                      <a:off x="1820" y="2244"/>
                      <a:ext cx="1049" cy="452"/>
                      <a:chOff x="1815" y="1485"/>
                      <a:chExt cx="1350" cy="660"/>
                    </a:xfrm>
                  </p:grpSpPr>
                  <p:grpSp>
                    <p:nvGrpSpPr>
                      <p:cNvPr id="21552" name="Group 48"/>
                      <p:cNvGrpSpPr>
                        <a:grpSpLocks/>
                      </p:cNvGrpSpPr>
                      <p:nvPr/>
                    </p:nvGrpSpPr>
                    <p:grpSpPr bwMode="auto">
                      <a:xfrm>
                        <a:off x="1815" y="1485"/>
                        <a:ext cx="450" cy="660"/>
                        <a:chOff x="1815" y="1485"/>
                        <a:chExt cx="450" cy="660"/>
                      </a:xfrm>
                    </p:grpSpPr>
                    <p:sp>
                      <p:nvSpPr>
                        <p:cNvPr id="21555" name="Oval 51"/>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54" name="AutoShape 50"/>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53" name="AutoShape 49"/>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548" name="Group 44"/>
                      <p:cNvGrpSpPr>
                        <a:grpSpLocks/>
                      </p:cNvGrpSpPr>
                      <p:nvPr/>
                    </p:nvGrpSpPr>
                    <p:grpSpPr bwMode="auto">
                      <a:xfrm>
                        <a:off x="2265" y="1485"/>
                        <a:ext cx="450" cy="660"/>
                        <a:chOff x="1815" y="1485"/>
                        <a:chExt cx="450" cy="660"/>
                      </a:xfrm>
                    </p:grpSpPr>
                    <p:sp>
                      <p:nvSpPr>
                        <p:cNvPr id="21551" name="Oval 47"/>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50" name="AutoShape 46"/>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49" name="AutoShape 45"/>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544" name="Group 40"/>
                      <p:cNvGrpSpPr>
                        <a:grpSpLocks/>
                      </p:cNvGrpSpPr>
                      <p:nvPr/>
                    </p:nvGrpSpPr>
                    <p:grpSpPr bwMode="auto">
                      <a:xfrm>
                        <a:off x="2715" y="1485"/>
                        <a:ext cx="450" cy="660"/>
                        <a:chOff x="1815" y="1485"/>
                        <a:chExt cx="450" cy="660"/>
                      </a:xfrm>
                    </p:grpSpPr>
                    <p:sp>
                      <p:nvSpPr>
                        <p:cNvPr id="21547" name="Oval 43"/>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46" name="AutoShape 42"/>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45" name="AutoShape 41"/>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1530" name="Group 26"/>
                    <p:cNvGrpSpPr>
                      <a:grpSpLocks/>
                    </p:cNvGrpSpPr>
                    <p:nvPr/>
                  </p:nvGrpSpPr>
                  <p:grpSpPr bwMode="auto">
                    <a:xfrm>
                      <a:off x="1815" y="1649"/>
                      <a:ext cx="1049" cy="452"/>
                      <a:chOff x="1815" y="1485"/>
                      <a:chExt cx="1350" cy="660"/>
                    </a:xfrm>
                  </p:grpSpPr>
                  <p:grpSp>
                    <p:nvGrpSpPr>
                      <p:cNvPr id="21539" name="Group 35"/>
                      <p:cNvGrpSpPr>
                        <a:grpSpLocks/>
                      </p:cNvGrpSpPr>
                      <p:nvPr/>
                    </p:nvGrpSpPr>
                    <p:grpSpPr bwMode="auto">
                      <a:xfrm>
                        <a:off x="1815" y="1485"/>
                        <a:ext cx="450" cy="660"/>
                        <a:chOff x="1815" y="1485"/>
                        <a:chExt cx="450" cy="660"/>
                      </a:xfrm>
                    </p:grpSpPr>
                    <p:sp>
                      <p:nvSpPr>
                        <p:cNvPr id="21542" name="Oval 38"/>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41" name="AutoShape 37"/>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40" name="AutoShape 36"/>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535" name="Group 31"/>
                      <p:cNvGrpSpPr>
                        <a:grpSpLocks/>
                      </p:cNvGrpSpPr>
                      <p:nvPr/>
                    </p:nvGrpSpPr>
                    <p:grpSpPr bwMode="auto">
                      <a:xfrm>
                        <a:off x="2265" y="1485"/>
                        <a:ext cx="450" cy="660"/>
                        <a:chOff x="1815" y="1485"/>
                        <a:chExt cx="450" cy="660"/>
                      </a:xfrm>
                    </p:grpSpPr>
                    <p:sp>
                      <p:nvSpPr>
                        <p:cNvPr id="21538" name="Oval 34"/>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37" name="AutoShape 33"/>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36" name="AutoShape 32"/>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531" name="Group 27"/>
                      <p:cNvGrpSpPr>
                        <a:grpSpLocks/>
                      </p:cNvGrpSpPr>
                      <p:nvPr/>
                    </p:nvGrpSpPr>
                    <p:grpSpPr bwMode="auto">
                      <a:xfrm>
                        <a:off x="2715" y="1485"/>
                        <a:ext cx="450" cy="660"/>
                        <a:chOff x="1815" y="1485"/>
                        <a:chExt cx="450" cy="660"/>
                      </a:xfrm>
                    </p:grpSpPr>
                    <p:sp>
                      <p:nvSpPr>
                        <p:cNvPr id="21534" name="Oval 30"/>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33" name="AutoShape 29"/>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32" name="AutoShape 28"/>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sp>
                <p:nvSpPr>
                  <p:cNvPr id="21528" name="AutoShape 24"/>
                  <p:cNvSpPr>
                    <a:spLocks noChangeArrowheads="1"/>
                  </p:cNvSpPr>
                  <p:nvPr/>
                </p:nvSpPr>
                <p:spPr bwMode="auto">
                  <a:xfrm>
                    <a:off x="3060" y="1649"/>
                    <a:ext cx="700" cy="1051"/>
                  </a:xfrm>
                  <a:prstGeom prst="bracketPair">
                    <a:avLst>
                      <a:gd name="adj" fmla="val 16667"/>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27" name="Oval 23"/>
                  <p:cNvSpPr>
                    <a:spLocks noChangeArrowheads="1"/>
                  </p:cNvSpPr>
                  <p:nvPr/>
                </p:nvSpPr>
                <p:spPr bwMode="auto">
                  <a:xfrm>
                    <a:off x="5040" y="1653"/>
                    <a:ext cx="675" cy="1047"/>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525" name="AutoShape 21"/>
                <p:cNvSpPr>
                  <a:spLocks noChangeShapeType="1"/>
                </p:cNvSpPr>
                <p:nvPr/>
              </p:nvSpPr>
              <p:spPr bwMode="auto">
                <a:xfrm>
                  <a:off x="3619" y="14130"/>
                  <a:ext cx="6" cy="1198"/>
                </a:xfrm>
                <a:prstGeom prst="straightConnector1">
                  <a:avLst/>
                </a:prstGeom>
                <a:noFill/>
                <a:ln w="76200">
                  <a:solidFill>
                    <a:srgbClr val="C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grpSp>
            <p:nvGrpSpPr>
              <p:cNvPr id="21515" name="Group 11"/>
              <p:cNvGrpSpPr>
                <a:grpSpLocks/>
              </p:cNvGrpSpPr>
              <p:nvPr/>
            </p:nvGrpSpPr>
            <p:grpSpPr bwMode="auto">
              <a:xfrm>
                <a:off x="3286" y="12961"/>
                <a:ext cx="4044" cy="480"/>
                <a:chOff x="3286" y="13547"/>
                <a:chExt cx="4044" cy="480"/>
              </a:xfrm>
            </p:grpSpPr>
            <p:sp>
              <p:nvSpPr>
                <p:cNvPr id="21523" name="Oval 19"/>
                <p:cNvSpPr>
                  <a:spLocks noChangeArrowheads="1"/>
                </p:cNvSpPr>
                <p:nvPr/>
              </p:nvSpPr>
              <p:spPr bwMode="auto">
                <a:xfrm>
                  <a:off x="7102" y="13631"/>
                  <a:ext cx="228" cy="240"/>
                </a:xfrm>
                <a:prstGeom prst="ellipse">
                  <a:avLst/>
                </a:prstGeom>
                <a:solidFill>
                  <a:srgbClr val="000000"/>
                </a:solidFill>
                <a:ln w="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1522" name="Oval 18"/>
                <p:cNvSpPr>
                  <a:spLocks noChangeArrowheads="1"/>
                </p:cNvSpPr>
                <p:nvPr/>
              </p:nvSpPr>
              <p:spPr bwMode="auto">
                <a:xfrm>
                  <a:off x="3286" y="13547"/>
                  <a:ext cx="228" cy="240"/>
                </a:xfrm>
                <a:prstGeom prst="ellipse">
                  <a:avLst/>
                </a:prstGeom>
                <a:solidFill>
                  <a:srgbClr val="000000"/>
                </a:solidFill>
                <a:ln w="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1521" name="Oval 17"/>
                <p:cNvSpPr>
                  <a:spLocks noChangeArrowheads="1"/>
                </p:cNvSpPr>
                <p:nvPr/>
              </p:nvSpPr>
              <p:spPr bwMode="auto">
                <a:xfrm>
                  <a:off x="3830" y="13787"/>
                  <a:ext cx="228" cy="240"/>
                </a:xfrm>
                <a:prstGeom prst="ellipse">
                  <a:avLst/>
                </a:prstGeom>
                <a:solidFill>
                  <a:srgbClr val="000000"/>
                </a:solidFill>
                <a:ln w="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1520" name="Oval 16"/>
                <p:cNvSpPr>
                  <a:spLocks noChangeArrowheads="1"/>
                </p:cNvSpPr>
                <p:nvPr/>
              </p:nvSpPr>
              <p:spPr bwMode="auto">
                <a:xfrm>
                  <a:off x="4323" y="13631"/>
                  <a:ext cx="228" cy="240"/>
                </a:xfrm>
                <a:prstGeom prst="ellipse">
                  <a:avLst/>
                </a:prstGeom>
                <a:solidFill>
                  <a:srgbClr val="000000"/>
                </a:solidFill>
                <a:ln w="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1519" name="Oval 15"/>
                <p:cNvSpPr>
                  <a:spLocks noChangeArrowheads="1"/>
                </p:cNvSpPr>
                <p:nvPr/>
              </p:nvSpPr>
              <p:spPr bwMode="auto">
                <a:xfrm>
                  <a:off x="4894" y="13787"/>
                  <a:ext cx="228" cy="240"/>
                </a:xfrm>
                <a:prstGeom prst="ellipse">
                  <a:avLst/>
                </a:prstGeom>
                <a:solidFill>
                  <a:srgbClr val="000000"/>
                </a:solidFill>
                <a:ln w="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1518" name="Oval 14"/>
                <p:cNvSpPr>
                  <a:spLocks noChangeArrowheads="1"/>
                </p:cNvSpPr>
                <p:nvPr/>
              </p:nvSpPr>
              <p:spPr bwMode="auto">
                <a:xfrm>
                  <a:off x="5477" y="13547"/>
                  <a:ext cx="228" cy="240"/>
                </a:xfrm>
                <a:prstGeom prst="ellipse">
                  <a:avLst/>
                </a:prstGeom>
                <a:solidFill>
                  <a:srgbClr val="000000"/>
                </a:solidFill>
                <a:ln w="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1517" name="Oval 13"/>
                <p:cNvSpPr>
                  <a:spLocks noChangeArrowheads="1"/>
                </p:cNvSpPr>
                <p:nvPr/>
              </p:nvSpPr>
              <p:spPr bwMode="auto">
                <a:xfrm>
                  <a:off x="5950" y="13787"/>
                  <a:ext cx="228" cy="240"/>
                </a:xfrm>
                <a:prstGeom prst="ellipse">
                  <a:avLst/>
                </a:prstGeom>
                <a:solidFill>
                  <a:srgbClr val="000000"/>
                </a:solidFill>
                <a:ln w="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1516" name="Oval 12"/>
                <p:cNvSpPr>
                  <a:spLocks noChangeArrowheads="1"/>
                </p:cNvSpPr>
                <p:nvPr/>
              </p:nvSpPr>
              <p:spPr bwMode="auto">
                <a:xfrm>
                  <a:off x="6505" y="13631"/>
                  <a:ext cx="228" cy="240"/>
                </a:xfrm>
                <a:prstGeom prst="ellipse">
                  <a:avLst/>
                </a:prstGeom>
                <a:solidFill>
                  <a:srgbClr val="000000"/>
                </a:solidFill>
                <a:ln w="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21510" name="Group 6"/>
              <p:cNvGrpSpPr>
                <a:grpSpLocks/>
              </p:cNvGrpSpPr>
              <p:nvPr/>
            </p:nvGrpSpPr>
            <p:grpSpPr bwMode="auto">
              <a:xfrm>
                <a:off x="3870" y="14800"/>
                <a:ext cx="2080" cy="240"/>
                <a:chOff x="3870" y="1225"/>
                <a:chExt cx="2080" cy="240"/>
              </a:xfrm>
            </p:grpSpPr>
            <p:sp>
              <p:nvSpPr>
                <p:cNvPr id="21514" name="Oval 10"/>
                <p:cNvSpPr>
                  <a:spLocks noChangeArrowheads="1"/>
                </p:cNvSpPr>
                <p:nvPr/>
              </p:nvSpPr>
              <p:spPr bwMode="auto">
                <a:xfrm>
                  <a:off x="3870" y="1225"/>
                  <a:ext cx="228" cy="240"/>
                </a:xfrm>
                <a:prstGeom prst="ellipse">
                  <a:avLst/>
                </a:prstGeom>
                <a:solidFill>
                  <a:srgbClr val="000000"/>
                </a:solidFill>
                <a:ln w="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1513" name="Oval 9"/>
                <p:cNvSpPr>
                  <a:spLocks noChangeArrowheads="1"/>
                </p:cNvSpPr>
                <p:nvPr/>
              </p:nvSpPr>
              <p:spPr bwMode="auto">
                <a:xfrm>
                  <a:off x="4529" y="1225"/>
                  <a:ext cx="228" cy="240"/>
                </a:xfrm>
                <a:prstGeom prst="ellipse">
                  <a:avLst/>
                </a:prstGeom>
                <a:solidFill>
                  <a:srgbClr val="000000"/>
                </a:solidFill>
                <a:ln w="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1512" name="Oval 8"/>
                <p:cNvSpPr>
                  <a:spLocks noChangeArrowheads="1"/>
                </p:cNvSpPr>
                <p:nvPr/>
              </p:nvSpPr>
              <p:spPr bwMode="auto">
                <a:xfrm>
                  <a:off x="5214" y="1225"/>
                  <a:ext cx="228" cy="240"/>
                </a:xfrm>
                <a:prstGeom prst="ellipse">
                  <a:avLst/>
                </a:prstGeom>
                <a:solidFill>
                  <a:srgbClr val="000000"/>
                </a:solidFill>
                <a:ln w="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1511" name="Oval 7"/>
                <p:cNvSpPr>
                  <a:spLocks noChangeArrowheads="1"/>
                </p:cNvSpPr>
                <p:nvPr/>
              </p:nvSpPr>
              <p:spPr bwMode="auto">
                <a:xfrm>
                  <a:off x="5722" y="1225"/>
                  <a:ext cx="228" cy="240"/>
                </a:xfrm>
                <a:prstGeom prst="ellipse">
                  <a:avLst/>
                </a:prstGeom>
                <a:solidFill>
                  <a:srgbClr val="000000"/>
                </a:solidFill>
                <a:ln w="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grpSp>
        </p:grpSp>
        <p:grpSp>
          <p:nvGrpSpPr>
            <p:cNvPr id="21506" name="Group 2"/>
            <p:cNvGrpSpPr>
              <a:grpSpLocks/>
            </p:cNvGrpSpPr>
            <p:nvPr/>
          </p:nvGrpSpPr>
          <p:grpSpPr bwMode="auto">
            <a:xfrm>
              <a:off x="7397" y="13259"/>
              <a:ext cx="2647" cy="1942"/>
              <a:chOff x="7508" y="13259"/>
              <a:chExt cx="2647" cy="1942"/>
            </a:xfrm>
          </p:grpSpPr>
          <p:sp>
            <p:nvSpPr>
              <p:cNvPr id="21508" name="Text Box 4"/>
              <p:cNvSpPr txBox="1">
                <a:spLocks noChangeArrowheads="1"/>
              </p:cNvSpPr>
              <p:nvPr/>
            </p:nvSpPr>
            <p:spPr bwMode="auto">
              <a:xfrm>
                <a:off x="7513" y="13259"/>
                <a:ext cx="2642" cy="39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outside of cell</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1507" name="Text Box 3"/>
              <p:cNvSpPr txBox="1">
                <a:spLocks noChangeArrowheads="1"/>
              </p:cNvSpPr>
              <p:nvPr/>
            </p:nvSpPr>
            <p:spPr bwMode="auto">
              <a:xfrm>
                <a:off x="7508" y="14805"/>
                <a:ext cx="2100" cy="39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inside of cell</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21613" name="Rectangle 109"/>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
            </a:r>
            <a:br>
              <a:rPr kumimoji="0" lang="en-US" sz="11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1610">
                                            <p:txEl>
                                              <p:pRg st="2" end="2"/>
                                            </p:txEl>
                                          </p:spTgt>
                                        </p:tgtEl>
                                        <p:attrNameLst>
                                          <p:attrName>style.visibility</p:attrName>
                                        </p:attrNameLst>
                                      </p:cBhvr>
                                      <p:to>
                                        <p:strVal val="visible"/>
                                      </p:to>
                                    </p:set>
                                    <p:animEffect transition="in" filter="fade">
                                      <p:cBhvr>
                                        <p:cTn id="7" dur="1000"/>
                                        <p:tgtEl>
                                          <p:spTgt spid="21610">
                                            <p:txEl>
                                              <p:pRg st="2" end="2"/>
                                            </p:txEl>
                                          </p:spTgt>
                                        </p:tgtEl>
                                      </p:cBhvr>
                                    </p:animEffect>
                                    <p:anim calcmode="lin" valueType="num">
                                      <p:cBhvr>
                                        <p:cTn id="8" dur="1000" fill="hold"/>
                                        <p:tgtEl>
                                          <p:spTgt spid="21610">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16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Resource_x0020_Type xmlns="3dad766c-9e36-455d-8d7c-234eca89fec7">
      <Value>Academic</Value>
      <Value>Student Resource</Value>
    </Resource_x0020_Typ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F1096CC707031408CD9FF9F286BB83A" ma:contentTypeVersion="1" ma:contentTypeDescription="Create a new document." ma:contentTypeScope="" ma:versionID="86c8869a9d9a84e7005a5d293027d473">
  <xsd:schema xmlns:xsd="http://www.w3.org/2001/XMLSchema" xmlns:p="http://schemas.microsoft.com/office/2006/metadata/properties" xmlns:ns2="3dad766c-9e36-455d-8d7c-234eca89fec7" targetNamespace="http://schemas.microsoft.com/office/2006/metadata/properties" ma:root="true" ma:fieldsID="111b1d09fd174d8180c4ea5adcf5fafb" ns2:_="">
    <xsd:import namespace="3dad766c-9e36-455d-8d7c-234eca89fec7"/>
    <xsd:element name="properties">
      <xsd:complexType>
        <xsd:sequence>
          <xsd:element name="documentManagement">
            <xsd:complexType>
              <xsd:all>
                <xsd:element ref="ns2:Resource_x0020_Type" minOccurs="0"/>
              </xsd:all>
            </xsd:complexType>
          </xsd:element>
        </xsd:sequence>
      </xsd:complexType>
    </xsd:element>
  </xsd:schema>
  <xsd:schema xmlns:xsd="http://www.w3.org/2001/XMLSchema" xmlns:dms="http://schemas.microsoft.com/office/2006/documentManagement/types" targetNamespace="3dad766c-9e36-455d-8d7c-234eca89fec7" elementFormDefault="qualified">
    <xsd:import namespace="http://schemas.microsoft.com/office/2006/documentManagement/types"/>
    <xsd:element name="Resource_x0020_Type" ma:index="8" nillable="true" ma:displayName="Resource Type" ma:default="" ma:internalName="Resource_x0020_Type" ma:requiredMultiChoice="true">
      <xsd:complexType>
        <xsd:complexContent>
          <xsd:extension base="dms:MultiChoiceFillIn">
            <xsd:sequence>
              <xsd:element name="Value" maxOccurs="unbounded" minOccurs="0" nillable="true">
                <xsd:simpleType>
                  <xsd:union memberTypes="dms:Text">
                    <xsd:simpleType>
                      <xsd:restriction base="dms:Choice">
                        <xsd:enumeration value="Academic"/>
                        <xsd:enumeration value="AP"/>
                        <xsd:enumeration value="Pre AP"/>
                        <xsd:enumeration value="Parent Resource"/>
                        <xsd:enumeration value="Student Resource"/>
                        <xsd:enumeration value="Publications"/>
                        <xsd:enumeration value="Homework"/>
                        <xsd:enumeration value="Other"/>
                      </xsd:restriction>
                    </xsd:simpleType>
                  </xsd:un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516F71-7AA5-452E-9D7E-873C3C600847}">
  <ds:schemaRefs>
    <ds:schemaRef ds:uri="http://purl.org/dc/dcmitype/"/>
    <ds:schemaRef ds:uri="http://schemas.openxmlformats.org/package/2006/metadata/core-properties"/>
    <ds:schemaRef ds:uri="http://purl.org/dc/terms/"/>
    <ds:schemaRef ds:uri="http://purl.org/dc/elements/1.1/"/>
    <ds:schemaRef ds:uri="http://schemas.microsoft.com/office/2006/documentManagement/types"/>
    <ds:schemaRef ds:uri="http://www.w3.org/XML/1998/namespace"/>
    <ds:schemaRef ds:uri="3dad766c-9e36-455d-8d7c-234eca89fec7"/>
    <ds:schemaRef ds:uri="http://schemas.microsoft.com/office/2006/metadata/properties"/>
  </ds:schemaRefs>
</ds:datastoreItem>
</file>

<file path=customXml/itemProps2.xml><?xml version="1.0" encoding="utf-8"?>
<ds:datastoreItem xmlns:ds="http://schemas.openxmlformats.org/officeDocument/2006/customXml" ds:itemID="{3CD21862-18EB-4F7C-8414-3F095610A6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ad766c-9e36-455d-8d7c-234eca89fec7"/>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2EE2AF71-A9B2-4F23-B6AF-98FD892474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1155</TotalTime>
  <Words>1165</Words>
  <Application>Microsoft Office PowerPoint</Application>
  <PresentationFormat>On-screen Show (4:3)</PresentationFormat>
  <Paragraphs>164</Paragraphs>
  <Slides>33</Slides>
  <Notes>9</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Cellular Transport</vt:lpstr>
      <vt:lpstr>S7L2. Students will describe the structure and function of cells, tissues, organs, and organ systems. </vt:lpstr>
      <vt:lpstr>PowerPoint Presentation</vt:lpstr>
      <vt:lpstr>PowerPoint Presentation</vt:lpstr>
      <vt:lpstr>PowerPoint Presentation</vt:lpstr>
      <vt:lpstr>PowerPoint Presentation</vt:lpstr>
      <vt:lpstr>PowerPoint Presentation</vt:lpstr>
      <vt:lpstr>Types of Cellular Transport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Active Transport</vt:lpstr>
      <vt:lpstr>PowerPoint Presentation</vt:lpstr>
      <vt:lpstr>Effects of Osmosis on Life </vt:lpstr>
      <vt:lpstr>Hypotonic Solution</vt:lpstr>
      <vt:lpstr>Hypertonic Solution</vt:lpstr>
      <vt:lpstr>Isotonic Solution</vt:lpstr>
      <vt:lpstr>PowerPoint Presentation</vt:lpstr>
      <vt:lpstr>How Organisms Deal with Osmotic Pressure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Transport Powerpoint</dc:title>
  <dc:creator>Amy</dc:creator>
  <cp:lastModifiedBy>Windows User</cp:lastModifiedBy>
  <cp:revision>98</cp:revision>
  <dcterms:created xsi:type="dcterms:W3CDTF">2009-09-20T20:01:49Z</dcterms:created>
  <dcterms:modified xsi:type="dcterms:W3CDTF">2016-03-07T12:09:09Z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0x010100AF1096CC707031408CD9FF9F286BB83A</vt:lpwstr>
  </property>
</Properties>
</file>