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7" r:id="rId2"/>
    <p:sldId id="267" r:id="rId3"/>
    <p:sldId id="266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6" r:id="rId24"/>
    <p:sldId id="298" r:id="rId25"/>
    <p:sldId id="289" r:id="rId26"/>
    <p:sldId id="290" r:id="rId27"/>
    <p:sldId id="291" r:id="rId28"/>
    <p:sldId id="292" r:id="rId29"/>
    <p:sldId id="293" r:id="rId30"/>
    <p:sldId id="299" r:id="rId31"/>
    <p:sldId id="300" r:id="rId32"/>
    <p:sldId id="301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6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02C0-E597-4522-B68E-F7BCCE116BF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DA19-F501-4F6D-976D-552C460B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03BE2-B8B5-400B-8EC2-7B89946C4EEB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765FA-11CB-4AC3-B785-BC8866884630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7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62FC6-63BA-4FC8-81DA-3BF06BEBA485}" type="slidenum">
              <a:rPr lang="en-CA" altLang="en-US"/>
              <a:pPr/>
              <a:t>12</a:t>
            </a:fld>
            <a:endParaRPr lang="en-CA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2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C9BD8-A6B9-4318-AF47-D5842F782AC1}" type="slidenum">
              <a:rPr lang="en-CA" altLang="en-US"/>
              <a:pPr/>
              <a:t>13</a:t>
            </a:fld>
            <a:endParaRPr lang="en-CA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0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911D3-8A11-4672-AC10-596EB5EE0630}" type="slidenum">
              <a:rPr lang="en-CA" altLang="en-US"/>
              <a:pPr/>
              <a:t>14</a:t>
            </a:fld>
            <a:endParaRPr lang="en-CA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7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9E375-7538-4D01-B25E-F52D1BABC648}" type="slidenum">
              <a:rPr lang="en-CA" altLang="en-US"/>
              <a:pPr/>
              <a:t>15</a:t>
            </a:fld>
            <a:endParaRPr lang="en-CA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2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C3B4-7930-45ED-B489-C5B5C7AA03C6}" type="slidenum">
              <a:rPr lang="en-CA" altLang="en-US"/>
              <a:pPr/>
              <a:t>16</a:t>
            </a:fld>
            <a:endParaRPr lang="en-CA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E22FD-CF77-4471-9914-0870CDC64BDE}" type="slidenum">
              <a:rPr lang="en-CA" altLang="en-US"/>
              <a:pPr/>
              <a:t>17</a:t>
            </a:fld>
            <a:endParaRPr lang="en-CA" altLang="en-US"/>
          </a:p>
        </p:txBody>
      </p:sp>
      <p:sp>
        <p:nvSpPr>
          <p:cNvPr id="212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55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40875-BB93-436E-AB97-B960DE466DA1}" type="slidenum">
              <a:rPr lang="en-CA" altLang="en-US"/>
              <a:pPr/>
              <a:t>18</a:t>
            </a:fld>
            <a:endParaRPr lang="en-CA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8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16A06-B0F1-4FBE-A730-085BEEE8BFE1}" type="slidenum">
              <a:rPr lang="en-CA" altLang="en-US"/>
              <a:pPr/>
              <a:t>19</a:t>
            </a:fld>
            <a:endParaRPr lang="en-CA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3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E86EA-5E04-4CB5-ACB9-7BCCCA166A54}" type="slidenum">
              <a:rPr lang="en-CA" altLang="en-US"/>
              <a:pPr/>
              <a:t>20</a:t>
            </a:fld>
            <a:endParaRPr lang="en-CA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8274C-6327-45BE-9227-E872978464B8}" type="slidenum">
              <a:rPr lang="en-CA" altLang="en-US"/>
              <a:pPr/>
              <a:t>3</a:t>
            </a:fld>
            <a:endParaRPr lang="en-CA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 dirty="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 dirty="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6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6188D-408F-45B4-849C-66D37B2209B8}" type="slidenum">
              <a:rPr lang="en-CA" altLang="en-US"/>
              <a:pPr/>
              <a:t>21</a:t>
            </a:fld>
            <a:endParaRPr lang="en-CA" alt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6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8A910-EAA4-42D8-B1A0-63EB5EC749BD}" type="slidenum">
              <a:rPr lang="en-CA" altLang="en-US"/>
              <a:pPr/>
              <a:t>22</a:t>
            </a:fld>
            <a:endParaRPr lang="en-CA" altLang="en-US"/>
          </a:p>
        </p:txBody>
      </p:sp>
      <p:sp>
        <p:nvSpPr>
          <p:cNvPr id="239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63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DA19-F501-4F6D-976D-552C460BC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9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F6563-BD6A-479E-A844-8FE60B2DB5BF}" type="slidenum">
              <a:rPr lang="en-CA" altLang="en-US"/>
              <a:pPr/>
              <a:t>25</a:t>
            </a:fld>
            <a:endParaRPr lang="en-CA" alt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5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C475-A20C-4861-8516-3857D19F43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ADD79-C494-4E6F-B836-9570BCF58E1D}" type="slidenum">
              <a:rPr lang="en-CA" altLang="en-US"/>
              <a:pPr/>
              <a:t>4</a:t>
            </a:fld>
            <a:endParaRPr lang="en-CA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3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4F5EB-135B-4A2F-B4FC-02DB763B5360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7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986A-9665-440E-8BEE-D0D3233B0E01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8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CFF53-97B3-4189-BD2B-5F64E57665F7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31D0B-7ECE-481A-8C6A-6377E9908E4F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6E01C-55E9-48CC-BC32-AFFA5F3715AE}" type="slidenum">
              <a:rPr lang="en-CA" altLang="en-US"/>
              <a:pPr/>
              <a:t>9</a:t>
            </a:fld>
            <a:endParaRPr lang="en-CA" alt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1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11CB0-1362-4B29-920B-99E2ED5671B4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Thanks to person who introduced me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Explain presentation style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Different, wacky, interactive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Reason for madness- will be reviewed during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be an active participant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May be asked to reinforce others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Will be reinforced with candy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Comments/questions welcomed throughout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Reinforce me for doing well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1000">
                <a:latin typeface="Century Gothic" pitchFamily="34" charset="0"/>
              </a:rPr>
              <a:t>Have participants guess the number of new things they will learn today</a:t>
            </a: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altLang="en-US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3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55DC718-56C6-4E89-AACB-6205D76E938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FE17A0D-9F7A-45B5-B953-4EE3852CC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i.sdsu.edu/multimedia/mitosis/mitosis_gif2.html" TargetMode="External"/><Relationship Id="rId4" Type="http://schemas.openxmlformats.org/officeDocument/2006/relationships/image" Target="http://tidepool.st.usm.edu/pix/mitosis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ages.clinicaltools.com/images/gene/mitosi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thomsonlearning.com.au/biology/guide/unit_4/images4/new_cellcycle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mrothery.co.uk/images/mitosi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ygh.home.att.net/START.JPG&amp;imgrefurl=http://ygh.home.att.net/cuttings.htm&amp;h=320&amp;w=278&amp;sz=14&amp;tbnid=QXZx8FuXdZkJ:&amp;tbnh=112&amp;tbnw=98&amp;prev=/images?q%3D%2Bpropagation%2Bby%2Bcuttings%26hl%3Den%26lr%3D%26ie%3DUTF-8%26oe%3DUTF-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youtube.com/watch?v=DY9DNWcqxI4&amp;feature=relate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bioteach.ubc.ca/CellBiology/TheCellCycle/cellcycle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4800" y="0"/>
            <a:ext cx="6324600" cy="1828800"/>
          </a:xfrm>
        </p:spPr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7725" y="1862955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Which of the following tissues is a tissue type found at the apex </a:t>
            </a:r>
            <a:r>
              <a:rPr lang="en-US" sz="3600" dirty="0" smtClean="0"/>
              <a:t>of roots </a:t>
            </a:r>
            <a:r>
              <a:rPr lang="en-US" sz="3600" dirty="0"/>
              <a:t>and shoots?</a:t>
            </a:r>
          </a:p>
          <a:p>
            <a:r>
              <a:rPr lang="en-US" sz="3600" dirty="0"/>
              <a:t>a) epidermal tissue </a:t>
            </a:r>
          </a:p>
          <a:p>
            <a:r>
              <a:rPr lang="en-US" sz="3600" dirty="0"/>
              <a:t>b) ground tissue </a:t>
            </a:r>
          </a:p>
          <a:p>
            <a:r>
              <a:rPr lang="en-US" sz="3600" dirty="0"/>
              <a:t>c) meristematic tissue </a:t>
            </a:r>
          </a:p>
          <a:p>
            <a:r>
              <a:rPr lang="en-US" sz="3600" dirty="0"/>
              <a:t>d) vascular tissue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2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228600" y="395288"/>
            <a:ext cx="89154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The Mitotic Phase</a:t>
            </a:r>
            <a:endParaRPr lang="en-CA" altLang="en-US" sz="5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609600" y="1676400"/>
            <a:ext cx="8305800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4225" indent="-323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63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Equal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 distribution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 of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2 sets 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of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chromosomes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 (DNA) into 2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 identical 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daughter cells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Divided into 4 stages of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Mitosis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Prophase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Metaphase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Anaphase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Telophase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en-US" sz="3200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Cytokinesis</a:t>
            </a:r>
          </a:p>
          <a:p>
            <a:pPr lvl="1">
              <a:spcBef>
                <a:spcPct val="50000"/>
              </a:spcBef>
            </a:pPr>
            <a:endParaRPr lang="en-US" altLang="en-US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914400" y="5334000"/>
            <a:ext cx="0" cy="6096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609600" y="5638800"/>
            <a:ext cx="6096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Cell Cycle Tidbits</a:t>
            </a:r>
            <a:endParaRPr lang="en-CA" altLang="en-US" sz="5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609600" y="17526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4225" indent="-3238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63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400">
                <a:solidFill>
                  <a:srgbClr val="FFFF00"/>
                </a:solidFill>
                <a:latin typeface="Impact" pitchFamily="34" charset="0"/>
              </a:rPr>
              <a:t>How long is one cell cycle?</a:t>
            </a:r>
          </a:p>
          <a:p>
            <a:pPr lvl="1">
              <a:spcBef>
                <a:spcPct val="50000"/>
              </a:spcBef>
            </a:pPr>
            <a:r>
              <a:rPr lang="en-US" altLang="en-US" sz="3000" b="1">
                <a:solidFill>
                  <a:srgbClr val="FFFF00"/>
                </a:solidFill>
                <a:latin typeface="Century Gothic" pitchFamily="34" charset="0"/>
              </a:rPr>
              <a:t>Depends</a:t>
            </a:r>
            <a:r>
              <a:rPr lang="en-US" altLang="en-US" sz="3000" b="1">
                <a:solidFill>
                  <a:srgbClr val="FFFFCC"/>
                </a:solidFill>
                <a:latin typeface="Century Gothic" pitchFamily="34" charset="0"/>
              </a:rPr>
              <a:t> on the cell- skin cells = ~24 hours, nerve cells = never after maturity, cancer cells = very short</a:t>
            </a:r>
          </a:p>
          <a:p>
            <a:pPr lvl="1">
              <a:spcBef>
                <a:spcPct val="50000"/>
              </a:spcBef>
            </a:pPr>
            <a:r>
              <a:rPr lang="en-US" altLang="en-US" sz="3000" b="1">
                <a:solidFill>
                  <a:srgbClr val="FFFFCC"/>
                </a:solidFill>
                <a:latin typeface="Century Gothic" pitchFamily="34" charset="0"/>
              </a:rPr>
              <a:t>Remember: every cell only has a </a:t>
            </a:r>
            <a:r>
              <a:rPr lang="en-US" altLang="en-US" sz="3000" b="1">
                <a:solidFill>
                  <a:srgbClr val="FFFF00"/>
                </a:solidFill>
                <a:latin typeface="Century Gothic" pitchFamily="34" charset="0"/>
              </a:rPr>
              <a:t>certain # of divisions</a:t>
            </a:r>
            <a:r>
              <a:rPr lang="en-US" altLang="en-US" sz="3000" b="1">
                <a:solidFill>
                  <a:srgbClr val="FFFFCC"/>
                </a:solidFill>
                <a:latin typeface="Century Gothic" pitchFamily="34" charset="0"/>
              </a:rPr>
              <a:t> it can undergo, then it dies = </a:t>
            </a:r>
            <a:r>
              <a:rPr lang="en-US" altLang="en-US" sz="3000" b="1">
                <a:solidFill>
                  <a:srgbClr val="FFFF00"/>
                </a:solidFill>
                <a:latin typeface="Century Gothic" pitchFamily="34" charset="0"/>
              </a:rPr>
              <a:t>apoptosis </a:t>
            </a:r>
            <a:r>
              <a:rPr lang="en-US" altLang="en-US" sz="3000" b="1">
                <a:solidFill>
                  <a:srgbClr val="FFFFCC"/>
                </a:solidFill>
                <a:latin typeface="Century Gothic" pitchFamily="34" charset="0"/>
              </a:rPr>
              <a:t>(programmed cell death)</a:t>
            </a:r>
          </a:p>
        </p:txBody>
      </p:sp>
    </p:spTree>
    <p:extLst>
      <p:ext uri="{BB962C8B-B14F-4D97-AF65-F5344CB8AC3E}">
        <p14:creationId xmlns:p14="http://schemas.microsoft.com/office/powerpoint/2010/main" val="32394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Prophase</a:t>
            </a:r>
            <a:endParaRPr lang="en-CA" altLang="en-US" sz="5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33400" y="16398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533400" y="1981200"/>
            <a:ext cx="47244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Chromatin condenses 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visible chromosomes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Appear as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sister chromatids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 held together by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centromere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Nuclear membrane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dissolves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The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centrioles migrate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 to opposite poles &amp; </a:t>
            </a:r>
            <a:r>
              <a:rPr lang="en-US" altLang="en-US" b="1" dirty="0">
                <a:solidFill>
                  <a:srgbClr val="FFFF00"/>
                </a:solidFill>
                <a:latin typeface="Century Gothic" pitchFamily="34" charset="0"/>
              </a:rPr>
              <a:t>spindle fibers form</a:t>
            </a:r>
            <a:r>
              <a:rPr lang="en-US" altLang="en-US" b="1" dirty="0">
                <a:solidFill>
                  <a:srgbClr val="FFFFCC"/>
                </a:solidFill>
                <a:latin typeface="Century Gothic" pitchFamily="34" charset="0"/>
              </a:rPr>
              <a:t> between them</a:t>
            </a:r>
          </a:p>
        </p:txBody>
      </p:sp>
      <p:pic>
        <p:nvPicPr>
          <p:cNvPr id="209941" name="Picture 21" descr="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2275"/>
            <a:ext cx="3429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5" name="Picture 25" descr="pro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33528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46" name="Line 26"/>
          <p:cNvSpPr>
            <a:spLocks noChangeShapeType="1"/>
          </p:cNvSpPr>
          <p:nvPr/>
        </p:nvSpPr>
        <p:spPr bwMode="auto">
          <a:xfrm>
            <a:off x="4267200" y="2286000"/>
            <a:ext cx="838200" cy="0"/>
          </a:xfrm>
          <a:prstGeom prst="line">
            <a:avLst/>
          </a:prstGeom>
          <a:noFill/>
          <a:ln w="60325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9947" name="Rectangle 27"/>
          <p:cNvSpPr>
            <a:spLocks noChangeArrowheads="1"/>
          </p:cNvSpPr>
          <p:nvPr/>
        </p:nvSpPr>
        <p:spPr bwMode="auto">
          <a:xfrm>
            <a:off x="-1276350" y="6324600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4"/>
            <a:r>
              <a:rPr lang="en-US" altLang="en-US" b="1">
                <a:solidFill>
                  <a:srgbClr val="FF0000"/>
                </a:solidFill>
              </a:rPr>
              <a:t>   http://www.biostudio.com/demo_freeman_dna_coiling.htm</a:t>
            </a:r>
          </a:p>
        </p:txBody>
      </p:sp>
    </p:spTree>
    <p:extLst>
      <p:ext uri="{BB962C8B-B14F-4D97-AF65-F5344CB8AC3E}">
        <p14:creationId xmlns:p14="http://schemas.microsoft.com/office/powerpoint/2010/main" val="1619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Metaphase</a:t>
            </a:r>
            <a:endParaRPr lang="en-CA" altLang="en-US" sz="5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533400" y="16398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1143000" y="2133600"/>
            <a:ext cx="3886200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FFFFCC"/>
                </a:solidFill>
                <a:latin typeface="Century Gothic" pitchFamily="34" charset="0"/>
              </a:rPr>
              <a:t>Chromosomes </a:t>
            </a: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line-up</a:t>
            </a:r>
            <a:r>
              <a:rPr lang="en-US" altLang="en-US" sz="3400" b="1" dirty="0">
                <a:solidFill>
                  <a:srgbClr val="FFFFCC"/>
                </a:solidFill>
                <a:latin typeface="Century Gothic" pitchFamily="34" charset="0"/>
              </a:rPr>
              <a:t> on the </a:t>
            </a: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metaphase plate</a:t>
            </a:r>
          </a:p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Centromeres</a:t>
            </a:r>
            <a:r>
              <a:rPr lang="en-US" altLang="en-US" sz="3400" b="1" dirty="0">
                <a:solidFill>
                  <a:srgbClr val="FFFFCC"/>
                </a:solidFill>
                <a:latin typeface="Century Gothic" pitchFamily="34" charset="0"/>
              </a:rPr>
              <a:t> are </a:t>
            </a: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attached to spindle</a:t>
            </a:r>
            <a:r>
              <a:rPr lang="en-US" altLang="en-US" sz="3400" b="1" dirty="0">
                <a:solidFill>
                  <a:srgbClr val="FFFFCC"/>
                </a:solidFill>
                <a:latin typeface="Century Gothic" pitchFamily="34" charset="0"/>
              </a:rPr>
              <a:t> fibers</a:t>
            </a:r>
          </a:p>
        </p:txBody>
      </p:sp>
      <p:pic>
        <p:nvPicPr>
          <p:cNvPr id="214046" name="Picture 30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 t="10577" r="20427" b="25961"/>
          <a:stretch>
            <a:fillRect/>
          </a:stretch>
        </p:blipFill>
        <p:spPr bwMode="auto">
          <a:xfrm>
            <a:off x="5562600" y="4948238"/>
            <a:ext cx="3200400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48" name="Picture 32" descr="met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"/>
          <a:stretch>
            <a:fillRect/>
          </a:stretch>
        </p:blipFill>
        <p:spPr bwMode="auto">
          <a:xfrm>
            <a:off x="5562600" y="1892300"/>
            <a:ext cx="31654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515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47" name="Line 31"/>
          <p:cNvSpPr>
            <a:spLocks noChangeShapeType="1"/>
          </p:cNvSpPr>
          <p:nvPr/>
        </p:nvSpPr>
        <p:spPr bwMode="auto">
          <a:xfrm flipV="1">
            <a:off x="2819400" y="3429000"/>
            <a:ext cx="4343400" cy="60960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87" name="Picture 23" descr="onion_a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98988"/>
            <a:ext cx="3200400" cy="22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83" name="Picture 19" descr="an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06563"/>
            <a:ext cx="32004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89" name="Line 25"/>
          <p:cNvSpPr>
            <a:spLocks noChangeShapeType="1"/>
          </p:cNvSpPr>
          <p:nvPr/>
        </p:nvSpPr>
        <p:spPr bwMode="auto">
          <a:xfrm flipV="1">
            <a:off x="4800600" y="4114800"/>
            <a:ext cx="1828800" cy="1143000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Anaphase</a:t>
            </a:r>
            <a:endParaRPr lang="en-CA" altLang="en-US" sz="5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533400" y="16398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685800" y="2209800"/>
            <a:ext cx="48768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FF00"/>
                </a:solidFill>
                <a:latin typeface="Century Gothic" pitchFamily="34" charset="0"/>
              </a:rPr>
              <a:t>Centromeres divide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FF00"/>
                </a:solidFill>
                <a:latin typeface="Century Gothic" pitchFamily="34" charset="0"/>
              </a:rPr>
              <a:t>Spindle fibers contract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FF00"/>
                </a:solidFill>
                <a:latin typeface="Century Gothic" pitchFamily="34" charset="0"/>
              </a:rPr>
              <a:t>Result</a:t>
            </a:r>
            <a:r>
              <a:rPr lang="en-US" altLang="en-US" sz="3000" b="1" dirty="0">
                <a:solidFill>
                  <a:srgbClr val="FFFFCC"/>
                </a:solidFill>
                <a:latin typeface="Century Gothic" pitchFamily="34" charset="0"/>
              </a:rPr>
              <a:t> = sister </a:t>
            </a:r>
            <a:r>
              <a:rPr lang="en-US" altLang="en-US" sz="3000" b="1" dirty="0">
                <a:solidFill>
                  <a:srgbClr val="FFFF00"/>
                </a:solidFill>
                <a:latin typeface="Century Gothic" pitchFamily="34" charset="0"/>
              </a:rPr>
              <a:t>chromatids </a:t>
            </a:r>
            <a:r>
              <a:rPr lang="en-US" altLang="en-US" sz="3000" b="1" dirty="0">
                <a:solidFill>
                  <a:srgbClr val="FFFFCC"/>
                </a:solidFill>
                <a:latin typeface="Century Gothic" pitchFamily="34" charset="0"/>
              </a:rPr>
              <a:t>are </a:t>
            </a:r>
            <a:r>
              <a:rPr lang="en-US" altLang="en-US" sz="3000" b="1" dirty="0">
                <a:solidFill>
                  <a:srgbClr val="FFFF00"/>
                </a:solidFill>
                <a:latin typeface="Century Gothic" pitchFamily="34" charset="0"/>
              </a:rPr>
              <a:t>pulled away </a:t>
            </a:r>
            <a:r>
              <a:rPr lang="en-US" altLang="en-US" sz="3000" b="1" dirty="0">
                <a:solidFill>
                  <a:srgbClr val="FFFFCC"/>
                </a:solidFill>
                <a:latin typeface="Century Gothic" pitchFamily="34" charset="0"/>
              </a:rPr>
              <a:t>from one another </a:t>
            </a:r>
            <a:r>
              <a:rPr lang="en-US" altLang="en-US" sz="3000" b="1" dirty="0">
                <a:solidFill>
                  <a:srgbClr val="FFFF00"/>
                </a:solidFill>
                <a:latin typeface="Century Gothic" pitchFamily="34" charset="0"/>
              </a:rPr>
              <a:t>towards the poles</a:t>
            </a:r>
          </a:p>
        </p:txBody>
      </p:sp>
      <p:sp>
        <p:nvSpPr>
          <p:cNvPr id="216090" name="Line 26"/>
          <p:cNvSpPr>
            <a:spLocks noChangeShapeType="1"/>
          </p:cNvSpPr>
          <p:nvPr/>
        </p:nvSpPr>
        <p:spPr bwMode="auto">
          <a:xfrm flipV="1">
            <a:off x="4800600" y="4267200"/>
            <a:ext cx="2362200" cy="990600"/>
          </a:xfrm>
          <a:prstGeom prst="line">
            <a:avLst/>
          </a:prstGeom>
          <a:noFill/>
          <a:ln w="698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0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Telophase</a:t>
            </a:r>
            <a:endParaRPr lang="en-CA" altLang="en-US" sz="5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533400" y="16398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1066800" y="2301875"/>
            <a:ext cx="44196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FFFFCC"/>
                </a:solidFill>
                <a:latin typeface="Century Gothic" pitchFamily="34" charset="0"/>
              </a:rPr>
              <a:t>The chromosomes </a:t>
            </a: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reach the poles</a:t>
            </a:r>
          </a:p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Nuclear membranes form</a:t>
            </a:r>
            <a:r>
              <a:rPr lang="en-US" altLang="en-US" sz="3400" b="1" dirty="0">
                <a:solidFill>
                  <a:srgbClr val="FFFFCC"/>
                </a:solidFill>
                <a:latin typeface="Century Gothic" pitchFamily="34" charset="0"/>
              </a:rPr>
              <a:t> around the 2 new nuclei</a:t>
            </a:r>
          </a:p>
        </p:txBody>
      </p:sp>
      <p:pic>
        <p:nvPicPr>
          <p:cNvPr id="218131" name="Picture 19" descr="Tel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58963"/>
            <a:ext cx="3124200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33" name="Picture 21" descr="telo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5513"/>
            <a:ext cx="23622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Cytokinesis</a:t>
            </a:r>
            <a:endParaRPr lang="en-CA" altLang="en-US" sz="5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533400" y="16398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533400" y="1762125"/>
            <a:ext cx="40386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The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cytoplasm distributed equally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between the 2 new cells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In animals, a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cleavage furrow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forms from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outside in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In plants, a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cell plate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forms from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inside out</a:t>
            </a:r>
          </a:p>
        </p:txBody>
      </p:sp>
      <p:pic>
        <p:nvPicPr>
          <p:cNvPr id="220177" name="Picture 17" descr="Cytokin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84338"/>
            <a:ext cx="3048000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9" name="Picture 19" descr="Cytokine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20" y="5135151"/>
            <a:ext cx="2514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97" name="Picture 37" descr="Plant_cytokine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8571"/>
          <a:stretch>
            <a:fillRect/>
          </a:stretch>
        </p:blipFill>
        <p:spPr bwMode="auto">
          <a:xfrm rot="-171046">
            <a:off x="6786563" y="5332413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98" name="Rectangle 38"/>
          <p:cNvSpPr>
            <a:spLocks noChangeArrowheads="1"/>
          </p:cNvSpPr>
          <p:nvPr/>
        </p:nvSpPr>
        <p:spPr bwMode="auto">
          <a:xfrm>
            <a:off x="1588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209" name="Rectangle 49"/>
          <p:cNvSpPr>
            <a:spLocks noChangeArrowheads="1"/>
          </p:cNvSpPr>
          <p:nvPr/>
        </p:nvSpPr>
        <p:spPr bwMode="auto">
          <a:xfrm>
            <a:off x="3886200" y="3429000"/>
            <a:ext cx="396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210" name="Rectangle 50"/>
          <p:cNvSpPr>
            <a:spLocks noChangeArrowheads="1"/>
          </p:cNvSpPr>
          <p:nvPr/>
        </p:nvSpPr>
        <p:spPr bwMode="auto">
          <a:xfrm>
            <a:off x="4572000" y="3886200"/>
            <a:ext cx="4419600" cy="1447800"/>
          </a:xfrm>
          <a:prstGeom prst="rect">
            <a:avLst/>
          </a:prstGeom>
          <a:solidFill>
            <a:srgbClr val="FFFF00"/>
          </a:solidFill>
          <a:ln w="82550">
            <a:solidFill>
              <a:srgbClr val="6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0211" name="Rectangle 51"/>
          <p:cNvSpPr>
            <a:spLocks noChangeArrowheads="1"/>
          </p:cNvSpPr>
          <p:nvPr/>
        </p:nvSpPr>
        <p:spPr bwMode="auto">
          <a:xfrm>
            <a:off x="3962400" y="4267200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212" name="Rectangle 52"/>
          <p:cNvSpPr>
            <a:spLocks noChangeArrowheads="1"/>
          </p:cNvSpPr>
          <p:nvPr/>
        </p:nvSpPr>
        <p:spPr bwMode="auto">
          <a:xfrm>
            <a:off x="4114800" y="4191000"/>
            <a:ext cx="350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0200" name="Picture 40" descr="CellDi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82" y="4343400"/>
            <a:ext cx="1657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208" name="Picture 48" descr="Image2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64623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13" name="Line 53"/>
          <p:cNvSpPr>
            <a:spLocks noChangeShapeType="1"/>
          </p:cNvSpPr>
          <p:nvPr/>
        </p:nvSpPr>
        <p:spPr bwMode="auto">
          <a:xfrm>
            <a:off x="6781800" y="3886200"/>
            <a:ext cx="0" cy="1447800"/>
          </a:xfrm>
          <a:prstGeom prst="line">
            <a:avLst/>
          </a:prstGeom>
          <a:noFill/>
          <a:ln w="5397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214" name="Text Box 54"/>
          <p:cNvSpPr txBox="1">
            <a:spLocks noChangeArrowheads="1"/>
          </p:cNvSpPr>
          <p:nvPr/>
        </p:nvSpPr>
        <p:spPr bwMode="auto">
          <a:xfrm>
            <a:off x="7543800" y="3946525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Impact" pitchFamily="34" charset="0"/>
              </a:rPr>
              <a:t>Plant</a:t>
            </a:r>
          </a:p>
        </p:txBody>
      </p:sp>
      <p:sp>
        <p:nvSpPr>
          <p:cNvPr id="220215" name="Text Box 55"/>
          <p:cNvSpPr txBox="1">
            <a:spLocks noChangeArrowheads="1"/>
          </p:cNvSpPr>
          <p:nvPr/>
        </p:nvSpPr>
        <p:spPr bwMode="auto">
          <a:xfrm>
            <a:off x="5257800" y="3962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Impact" pitchFamily="34" charset="0"/>
              </a:rPr>
              <a:t>Animal</a:t>
            </a:r>
          </a:p>
        </p:txBody>
      </p:sp>
    </p:spTree>
    <p:extLst>
      <p:ext uri="{BB962C8B-B14F-4D97-AF65-F5344CB8AC3E}">
        <p14:creationId xmlns:p14="http://schemas.microsoft.com/office/powerpoint/2010/main" val="25231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228600" y="547688"/>
            <a:ext cx="891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What Mitosis Actually Looks Like</a:t>
            </a:r>
            <a:endParaRPr lang="en-CA" altLang="en-US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533400" y="16398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FFFFCC"/>
              </a:solidFill>
              <a:latin typeface="Century Gothic" pitchFamily="34" charset="0"/>
            </a:endParaRPr>
          </a:p>
        </p:txBody>
      </p:sp>
      <p:pic>
        <p:nvPicPr>
          <p:cNvPr id="211983" name="Picture 15" descr="http://tidepool.st.usm.edu/pix/mitosi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1143000" y="40386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1295400" y="35814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200">
                <a:solidFill>
                  <a:srgbClr val="4A0000"/>
                </a:solidFill>
                <a:latin typeface="Impact" pitchFamily="34" charset="0"/>
              </a:rPr>
              <a:t>Interphase</a:t>
            </a:r>
          </a:p>
        </p:txBody>
      </p:sp>
      <p:sp>
        <p:nvSpPr>
          <p:cNvPr id="211986" name="Text Box 18"/>
          <p:cNvSpPr txBox="1">
            <a:spLocks noChangeArrowheads="1"/>
          </p:cNvSpPr>
          <p:nvPr/>
        </p:nvSpPr>
        <p:spPr bwMode="auto">
          <a:xfrm>
            <a:off x="4191000" y="39624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200">
                <a:solidFill>
                  <a:srgbClr val="4A0000"/>
                </a:solidFill>
                <a:latin typeface="Impact" pitchFamily="34" charset="0"/>
              </a:rPr>
              <a:t>Prophase</a:t>
            </a:r>
          </a:p>
        </p:txBody>
      </p:sp>
      <p:sp>
        <p:nvSpPr>
          <p:cNvPr id="211987" name="Text Box 19"/>
          <p:cNvSpPr txBox="1">
            <a:spLocks noChangeArrowheads="1"/>
          </p:cNvSpPr>
          <p:nvPr/>
        </p:nvSpPr>
        <p:spPr bwMode="auto">
          <a:xfrm>
            <a:off x="6858000" y="38862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200">
                <a:solidFill>
                  <a:srgbClr val="4A0000"/>
                </a:solidFill>
                <a:latin typeface="Impact" pitchFamily="34" charset="0"/>
              </a:rPr>
              <a:t>Metaphase</a:t>
            </a:r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914400" y="6019800"/>
            <a:ext cx="792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1988" name="Text Box 20"/>
          <p:cNvSpPr txBox="1">
            <a:spLocks noChangeArrowheads="1"/>
          </p:cNvSpPr>
          <p:nvPr/>
        </p:nvSpPr>
        <p:spPr bwMode="auto">
          <a:xfrm>
            <a:off x="2590800" y="58674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200">
                <a:solidFill>
                  <a:srgbClr val="4A0000"/>
                </a:solidFill>
                <a:latin typeface="Impact" pitchFamily="34" charset="0"/>
              </a:rPr>
              <a:t>Anaphase</a:t>
            </a:r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6096000" y="57150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200">
                <a:solidFill>
                  <a:srgbClr val="4A0000"/>
                </a:solidFill>
                <a:latin typeface="Impact" pitchFamily="34" charset="0"/>
              </a:rPr>
              <a:t>Telophase</a:t>
            </a:r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914400" y="6194425"/>
            <a:ext cx="83058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  <a:hlinkClick r:id="rId5"/>
              </a:rPr>
              <a:t>http://www.sci.sdsu.edu/multimedia/mitosis/mitosis_gif2.html</a:t>
            </a:r>
            <a:endParaRPr lang="en-US" altLang="en-US" sz="1500" b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http://science.nhmccd.edu/biol/bio1int.htm</a:t>
            </a:r>
          </a:p>
        </p:txBody>
      </p:sp>
    </p:spTree>
    <p:extLst>
      <p:ext uri="{BB962C8B-B14F-4D97-AF65-F5344CB8AC3E}">
        <p14:creationId xmlns:p14="http://schemas.microsoft.com/office/powerpoint/2010/main" val="2205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76200" y="563563"/>
            <a:ext cx="8915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Summary of Mitosis</a:t>
            </a:r>
            <a:endParaRPr lang="en-CA" altLang="en-US" sz="5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pic>
        <p:nvPicPr>
          <p:cNvPr id="197647" name="Picture 15" descr="http://images.clinicaltools.com/images/gene/mitosi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8" name="Text Box 16"/>
          <p:cNvSpPr txBox="1">
            <a:spLocks noChangeArrowheads="1"/>
          </p:cNvSpPr>
          <p:nvPr/>
        </p:nvSpPr>
        <p:spPr bwMode="auto">
          <a:xfrm rot="-1769718">
            <a:off x="3733800" y="3702050"/>
            <a:ext cx="1219200" cy="336550"/>
          </a:xfrm>
          <a:prstGeom prst="rect">
            <a:avLst/>
          </a:prstGeom>
          <a:solidFill>
            <a:srgbClr val="EFDE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en-US" altLang="en-US" b="1">
              <a:solidFill>
                <a:srgbClr val="D3A679"/>
              </a:solidFill>
            </a:endParaRPr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 flipH="1">
            <a:off x="2514600" y="3352800"/>
            <a:ext cx="2057400" cy="1905000"/>
          </a:xfrm>
          <a:prstGeom prst="line">
            <a:avLst/>
          </a:prstGeom>
          <a:noFill/>
          <a:ln w="111125">
            <a:solidFill>
              <a:srgbClr val="EFDE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 flipH="1">
            <a:off x="3048000" y="4191000"/>
            <a:ext cx="914400" cy="685800"/>
          </a:xfrm>
          <a:prstGeom prst="line">
            <a:avLst/>
          </a:prstGeom>
          <a:noFill/>
          <a:ln w="168275">
            <a:solidFill>
              <a:srgbClr val="EFDE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 flipH="1">
            <a:off x="4572000" y="3124200"/>
            <a:ext cx="228600" cy="304800"/>
          </a:xfrm>
          <a:prstGeom prst="line">
            <a:avLst/>
          </a:prstGeom>
          <a:noFill/>
          <a:ln w="136525">
            <a:solidFill>
              <a:srgbClr val="EFDE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76200" y="563563"/>
            <a:ext cx="8915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What Happens After Mitosis?</a:t>
            </a:r>
            <a:endParaRPr lang="en-CA" altLang="en-US" sz="5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22227" name="Text Box 19"/>
          <p:cNvSpPr txBox="1">
            <a:spLocks noChangeArrowheads="1"/>
          </p:cNvSpPr>
          <p:nvPr/>
        </p:nvSpPr>
        <p:spPr bwMode="auto">
          <a:xfrm>
            <a:off x="609600" y="1960563"/>
            <a:ext cx="297180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The cell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returns to interphase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Chromosomes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uncoil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back into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chromatin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The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cycle repeats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itself over &amp; over…</a:t>
            </a:r>
            <a:endParaRPr lang="en-US" altLang="en-US" sz="28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22228" name="Picture 20" descr="http://www.thomsonlearning.com.au/biology/guide/unit_4/images4/new_cellcycl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48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2971800" y="441325"/>
            <a:ext cx="678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To Be Answered…</a:t>
            </a:r>
            <a:endParaRPr lang="en-CA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1066800" y="1447800"/>
            <a:ext cx="8153400" cy="57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Benguiat Bk BT" pitchFamily="18" charset="0"/>
              </a:rPr>
              <a:t>THINK: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itchFamily="34" charset="0"/>
              </a:rPr>
              <a:t>How many cells are you composed of?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itchFamily="34" charset="0"/>
              </a:rPr>
              <a:t>When an organism grows bigger do you get more cells or just bigger cells or both?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itchFamily="34" charset="0"/>
              </a:rPr>
              <a:t>When do your cells divide the fastest?   Slowest?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itchFamily="34" charset="0"/>
              </a:rPr>
              <a:t>Do cells ever stop dividing?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itchFamily="34" charset="0"/>
              </a:rPr>
              <a:t>Are all cells capable of division and replacement?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FFFF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0" y="563563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Can You Identify the Stages of Mitosis?</a:t>
            </a:r>
            <a:endParaRPr lang="en-CA" alt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685800" y="2251075"/>
            <a:ext cx="3200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b="1">
                <a:solidFill>
                  <a:srgbClr val="FFFFCC"/>
                </a:solidFill>
                <a:latin typeface="Century Gothic" pitchFamily="34" charset="0"/>
              </a:rPr>
              <a:t>Put the following </a:t>
            </a:r>
            <a:r>
              <a:rPr lang="en-US" altLang="en-US" sz="3600" b="1">
                <a:solidFill>
                  <a:srgbClr val="FFFF00"/>
                </a:solidFill>
                <a:latin typeface="Century Gothic" pitchFamily="34" charset="0"/>
              </a:rPr>
              <a:t>mitosis </a:t>
            </a:r>
            <a:r>
              <a:rPr lang="en-US" altLang="en-US" sz="3600" b="1">
                <a:solidFill>
                  <a:srgbClr val="FFFFCC"/>
                </a:solidFill>
                <a:latin typeface="Century Gothic" pitchFamily="34" charset="0"/>
              </a:rPr>
              <a:t>stages in the correct </a:t>
            </a:r>
            <a:r>
              <a:rPr lang="en-US" altLang="en-US" sz="3600" b="1">
                <a:solidFill>
                  <a:srgbClr val="FFFF00"/>
                </a:solidFill>
                <a:latin typeface="Century Gothic" pitchFamily="34" charset="0"/>
              </a:rPr>
              <a:t>sequence </a:t>
            </a:r>
          </a:p>
        </p:txBody>
      </p:sp>
      <p:pic>
        <p:nvPicPr>
          <p:cNvPr id="226324" name="Picture 20" descr="http://www.mrothery.co.uk/images/mitosi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09750"/>
            <a:ext cx="54102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4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cell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828800"/>
            <a:ext cx="47117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0" y="563563"/>
            <a:ext cx="899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The Guarentee</a:t>
            </a:r>
            <a:endParaRPr lang="en-CA" altLang="en-US" sz="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685800" y="1898650"/>
            <a:ext cx="38862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6550" indent="-3365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The product of mitosis is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2 cells</a:t>
            </a:r>
            <a:endParaRPr lang="en-US" altLang="en-US" sz="2800" b="1" dirty="0">
              <a:solidFill>
                <a:srgbClr val="FFFFCC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The daughter cells are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identical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to each other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&amp; to the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mother cell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en-US" sz="28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4572000" y="23622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Mother cell</a:t>
            </a: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6096000" y="4648200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 Identical daughter cells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685800" y="4953000"/>
            <a:ext cx="3505200" cy="1676400"/>
          </a:xfrm>
          <a:prstGeom prst="rect">
            <a:avLst/>
          </a:prstGeom>
          <a:solidFill>
            <a:srgbClr val="FF0000"/>
          </a:solidFill>
          <a:ln w="10795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1219200" y="5287963"/>
            <a:ext cx="31242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latin typeface="Impact" pitchFamily="34" charset="0"/>
              </a:rPr>
              <a:t>Why is this so important?</a:t>
            </a:r>
          </a:p>
          <a:p>
            <a:endParaRPr lang="en-US" altLang="en-US" sz="3200">
              <a:latin typeface="Impact" pitchFamily="34" charset="0"/>
            </a:endParaRPr>
          </a:p>
        </p:txBody>
      </p:sp>
      <p:pic>
        <p:nvPicPr>
          <p:cNvPr id="232471" name="Picture 23" descr="MCj030431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8112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0" name="Line 8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1" name="Line 9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0" y="533400"/>
            <a:ext cx="899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The Daughter Cells</a:t>
            </a:r>
            <a:endParaRPr lang="en-CA" altLang="en-US" sz="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685800" y="1898650"/>
            <a:ext cx="4343400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6550" indent="-3365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In </a:t>
            </a:r>
            <a:r>
              <a:rPr lang="en-US" altLang="en-US" sz="3400" b="1" dirty="0">
                <a:solidFill>
                  <a:srgbClr val="FFFF00"/>
                </a:solidFill>
                <a:latin typeface="Century Gothic" pitchFamily="34" charset="0"/>
              </a:rPr>
              <a:t>humans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, the 2 daughter cells will have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46 chromosomes (23 pairs)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1 chromosome originally from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 mom 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&amp; 1 from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dad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Each chromosome is said to have the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same gene sequence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en-US" sz="26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6096000" y="4648200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 Identical daughter cells</a:t>
            </a:r>
          </a:p>
        </p:txBody>
      </p:sp>
      <p:pic>
        <p:nvPicPr>
          <p:cNvPr id="238614" name="Picture 22" descr="littledaug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403860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114801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What kind of cells go through mitosis?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And,,,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Why do we even need to make identical copies of cells?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dirty="0"/>
          </a:p>
        </p:txBody>
      </p:sp>
      <p:pic>
        <p:nvPicPr>
          <p:cNvPr id="3074" name="Picture 2" descr="http://cdn.meme.am/instances/49380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4419600"/>
            <a:ext cx="4038600" cy="2240280"/>
          </a:xfrm>
        </p:spPr>
        <p:txBody>
          <a:bodyPr/>
          <a:lstStyle/>
          <a:p>
            <a:r>
              <a:rPr lang="en-US" dirty="0"/>
              <a:t>Certain single celled organisms use mitosis as a form of </a:t>
            </a:r>
            <a:r>
              <a:rPr lang="en-US" b="1" u="sng" dirty="0"/>
              <a:t>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2243328"/>
          </a:xfrm>
        </p:spPr>
        <p:txBody>
          <a:bodyPr/>
          <a:lstStyle/>
          <a:p>
            <a:r>
              <a:rPr lang="en-US" b="1" u="sng" dirty="0" smtClean="0"/>
              <a:t>Somatic </a:t>
            </a:r>
            <a:r>
              <a:rPr lang="en-US" b="1" u="sng" dirty="0"/>
              <a:t>cells</a:t>
            </a:r>
            <a:r>
              <a:rPr lang="en-US" dirty="0"/>
              <a:t>, or body cells duplicate to repair damage or replace dying cells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learn.genetics.utah.edu/content/stemcells/quickref/somaticstem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4724400" cy="41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cscience9.com/docs/puzzles/section5.2_puzzle/backdrop.jpg?cachebuster=0.27824677200987935&amp;timestamp=1337256627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8490"/>
            <a:ext cx="44196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Line 6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6" name="Line 10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0" y="563563"/>
            <a:ext cx="8991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The Beauty of Asexual Reproduction</a:t>
            </a:r>
            <a:endParaRPr lang="en-CA" altLang="en-US" sz="4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685800" y="1898650"/>
            <a:ext cx="31242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6550" indent="-3365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Mitosis</a:t>
            </a: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 is a form of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asexual reproduction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CC"/>
                </a:solidFill>
                <a:latin typeface="Century Gothic" pitchFamily="34" charset="0"/>
              </a:rPr>
              <a:t>New individuals are produced by 1 parent &amp; thus, are </a:t>
            </a:r>
            <a:r>
              <a:rPr lang="en-US" altLang="en-US" sz="2800" b="1" dirty="0">
                <a:solidFill>
                  <a:srgbClr val="FFFF00"/>
                </a:solidFill>
                <a:latin typeface="Century Gothic" pitchFamily="34" charset="0"/>
              </a:rPr>
              <a:t>identical to their parent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en-US" sz="28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4572000" y="23622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Mother cell</a:t>
            </a: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6096000" y="4648200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 Identical daughter cells</a:t>
            </a:r>
          </a:p>
        </p:txBody>
      </p:sp>
      <p:pic>
        <p:nvPicPr>
          <p:cNvPr id="234518" name="Picture 22" descr="2774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r="20000"/>
          <a:stretch>
            <a:fillRect/>
          </a:stretch>
        </p:blipFill>
        <p:spPr bwMode="auto">
          <a:xfrm>
            <a:off x="7543800" y="1695450"/>
            <a:ext cx="1295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19" name="Picture 23" descr="ST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22" name="Picture 26" descr="Yellow_yeast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638800"/>
            <a:ext cx="22479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24" name="Picture 28" descr="strawberry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047875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25" name="Text Box 29"/>
          <p:cNvSpPr txBox="1">
            <a:spLocks noChangeArrowheads="1"/>
          </p:cNvSpPr>
          <p:nvPr/>
        </p:nvSpPr>
        <p:spPr bwMode="auto">
          <a:xfrm>
            <a:off x="5029200" y="35052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800">
                <a:solidFill>
                  <a:srgbClr val="FFFFCC"/>
                </a:solidFill>
                <a:latin typeface="Impact" pitchFamily="34" charset="0"/>
              </a:rPr>
              <a:t>Runners produces by strawberries</a:t>
            </a:r>
          </a:p>
        </p:txBody>
      </p:sp>
      <p:sp>
        <p:nvSpPr>
          <p:cNvPr id="234526" name="Text Box 30"/>
          <p:cNvSpPr txBox="1">
            <a:spLocks noChangeArrowheads="1"/>
          </p:cNvSpPr>
          <p:nvPr/>
        </p:nvSpPr>
        <p:spPr bwMode="auto">
          <a:xfrm>
            <a:off x="4343400" y="6172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800">
                <a:solidFill>
                  <a:srgbClr val="FFFFCC"/>
                </a:solidFill>
                <a:latin typeface="Impact" pitchFamily="34" charset="0"/>
              </a:rPr>
              <a:t>Cuttings from plants</a:t>
            </a:r>
          </a:p>
        </p:txBody>
      </p:sp>
      <p:sp>
        <p:nvSpPr>
          <p:cNvPr id="234527" name="Text Box 31"/>
          <p:cNvSpPr txBox="1">
            <a:spLocks noChangeArrowheads="1"/>
          </p:cNvSpPr>
          <p:nvPr/>
        </p:nvSpPr>
        <p:spPr bwMode="auto">
          <a:xfrm>
            <a:off x="6553200" y="4967288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800">
                <a:solidFill>
                  <a:srgbClr val="FFFFCC"/>
                </a:solidFill>
                <a:latin typeface="Impact" pitchFamily="34" charset="0"/>
              </a:rPr>
              <a:t>Budding by hydra &amp; yeast</a:t>
            </a: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H="1" flipV="1">
            <a:off x="7848600" y="4191000"/>
            <a:ext cx="76200" cy="8382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H="1">
            <a:off x="8610600" y="5334000"/>
            <a:ext cx="76200" cy="53340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1524000"/>
            <a:ext cx="4953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Control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controls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activities including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Some cells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ability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 of cell division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 the DNA of these cells has become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damaged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changed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super-dividing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form masses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tumors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edical-look.com/diseases_images/can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83661"/>
            <a:ext cx="3818486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267200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Benign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cancerous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 not spread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to other parts of the body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Malignant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cancerous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break loose and can invade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destroy healthy tissue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other parts of the body (called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metastasis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tewartlab.net/images2/norm_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15705"/>
            <a:ext cx="5181600" cy="3151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tfd.com/GEM/gem_0003_0005_0_img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338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1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050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Cancer is not just one disease, but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many diseases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over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100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types of cancers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scq.ubc.ca/wp-content/uploads/2006/08/cancer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1"/>
            <a:ext cx="4596783" cy="655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3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6" name="Picture 54" descr="cell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7056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934200" y="62484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3505200" y="6400800"/>
            <a:ext cx="5638800" cy="0"/>
          </a:xfrm>
          <a:prstGeom prst="line">
            <a:avLst/>
          </a:prstGeom>
          <a:noFill/>
          <a:ln w="47625">
            <a:solidFill>
              <a:srgbClr val="4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1371600" y="3565525"/>
            <a:ext cx="678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The Great Divide</a:t>
            </a:r>
            <a:r>
              <a:rPr lang="en-CA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hardFashion BT" pitchFamily="82" charset="0"/>
              </a:rPr>
              <a:t> </a:t>
            </a: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8534400" y="6553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1400">
                <a:solidFill>
                  <a:srgbClr val="FFFFF7"/>
                </a:solidFill>
              </a:rPr>
              <a:t>05/04</a:t>
            </a:r>
            <a:endParaRPr lang="en-CA" altLang="en-US" sz="1400">
              <a:solidFill>
                <a:srgbClr val="FFFFF7"/>
              </a:solidFill>
            </a:endParaRPr>
          </a:p>
        </p:txBody>
      </p:sp>
      <p:sp>
        <p:nvSpPr>
          <p:cNvPr id="3124" name="WordArt 52" descr="Narrow vertical"/>
          <p:cNvSpPr>
            <a:spLocks noChangeArrowheads="1" noChangeShapeType="1" noTextEdit="1"/>
          </p:cNvSpPr>
          <p:nvPr/>
        </p:nvSpPr>
        <p:spPr bwMode="auto">
          <a:xfrm>
            <a:off x="990600" y="-533400"/>
            <a:ext cx="76962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Dauphin"/>
              </a:rPr>
              <a:t>Mitosis:</a:t>
            </a:r>
          </a:p>
        </p:txBody>
      </p:sp>
    </p:spTree>
    <p:extLst>
      <p:ext uri="{BB962C8B-B14F-4D97-AF65-F5344CB8AC3E}">
        <p14:creationId xmlns:p14="http://schemas.microsoft.com/office/powerpoint/2010/main" val="16964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Asexual vs. Sexual Reproduction</a:t>
            </a:r>
            <a:endParaRPr lang="en-US" dirty="0"/>
          </a:p>
        </p:txBody>
      </p:sp>
      <p:pic>
        <p:nvPicPr>
          <p:cNvPr id="1029" name="Picture 5" descr="http://www.tulane.edu/~wiser/protozoology/notes/images/cili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8839200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0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one parent</a:t>
            </a:r>
          </a:p>
          <a:p>
            <a:r>
              <a:rPr lang="en-US" dirty="0" smtClean="0"/>
              <a:t>Offspring have 100% the same chromosomes as the parent.</a:t>
            </a:r>
          </a:p>
          <a:p>
            <a:pPr lvl="1"/>
            <a:r>
              <a:rPr lang="en-US" dirty="0" smtClean="0"/>
              <a:t>In other words, the offspring are exact “clones” of the parent.</a:t>
            </a:r>
          </a:p>
          <a:p>
            <a:pPr lvl="1"/>
            <a:r>
              <a:rPr lang="en-US" dirty="0" smtClean="0"/>
              <a:t>Most unicellular organisms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reproduce this way.</a:t>
            </a:r>
          </a:p>
          <a:p>
            <a:pPr lvl="1"/>
            <a:r>
              <a:rPr lang="en-US" dirty="0" smtClean="0"/>
              <a:t>Mitosis</a:t>
            </a:r>
          </a:p>
          <a:p>
            <a:pPr lvl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984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13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390900" cy="2314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fission is a form of asexual reproduction where every organelle is copied and the organism divides in two.</a:t>
            </a:r>
            <a:endParaRPr lang="en-US" dirty="0"/>
          </a:p>
        </p:txBody>
      </p:sp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933575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4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/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Strawberry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1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228600" y="441325"/>
            <a:ext cx="952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alt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Why Would a Cell Divide?</a:t>
            </a:r>
            <a:endParaRPr lang="en-CA" altLang="en-US" sz="6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820783" y="1828800"/>
            <a:ext cx="7848600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9138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63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Century Gothic" pitchFamily="34" charset="0"/>
              </a:rPr>
              <a:t>As cells absorb nutrients and get larger, the volume of the cell increases faster than the surface area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Century Gothic" pitchFamily="34" charset="0"/>
              </a:rPr>
              <a:t>This </a:t>
            </a:r>
            <a:r>
              <a:rPr lang="en-US" altLang="en-US" b="1" dirty="0">
                <a:latin typeface="Century Gothic" pitchFamily="34" charset="0"/>
              </a:rPr>
              <a:t>means that a cell can no longer absorb nutrients and get rid of wastes fast enough to support its demands (volume)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latin typeface="Century Gothic" pitchFamily="34" charset="0"/>
              </a:rPr>
              <a:t>So what’s a cell to do?</a:t>
            </a:r>
          </a:p>
          <a:p>
            <a:pPr lvl="1">
              <a:spcBef>
                <a:spcPct val="50000"/>
              </a:spcBef>
            </a:pPr>
            <a:r>
              <a:rPr lang="en-US" altLang="en-US" sz="3400" dirty="0">
                <a:latin typeface="Impact" pitchFamily="34" charset="0"/>
              </a:rPr>
              <a:t>Solution: divide in 2!</a:t>
            </a:r>
          </a:p>
        </p:txBody>
      </p:sp>
      <p:sp>
        <p:nvSpPr>
          <p:cNvPr id="187407" name="Oval 15"/>
          <p:cNvSpPr>
            <a:spLocks noChangeArrowheads="1"/>
          </p:cNvSpPr>
          <p:nvPr/>
        </p:nvSpPr>
        <p:spPr bwMode="auto">
          <a:xfrm>
            <a:off x="1142999" y="3219994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08" name="Oval 16"/>
          <p:cNvSpPr>
            <a:spLocks noChangeArrowheads="1"/>
          </p:cNvSpPr>
          <p:nvPr/>
        </p:nvSpPr>
        <p:spPr bwMode="auto">
          <a:xfrm>
            <a:off x="4981303" y="2731226"/>
            <a:ext cx="1295400" cy="12033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1835331" y="3124200"/>
            <a:ext cx="6096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2667000" y="2965450"/>
            <a:ext cx="838200" cy="838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1" name="Oval 19"/>
          <p:cNvSpPr>
            <a:spLocks noChangeArrowheads="1"/>
          </p:cNvSpPr>
          <p:nvPr/>
        </p:nvSpPr>
        <p:spPr bwMode="auto">
          <a:xfrm>
            <a:off x="3678283" y="2909842"/>
            <a:ext cx="1066800" cy="9842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7543800" y="2532017"/>
            <a:ext cx="160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800" dirty="0">
                <a:latin typeface="Impact" pitchFamily="34" charset="0"/>
              </a:rPr>
              <a:t>Surface area for exchange not great enough to support cell’s needs</a:t>
            </a:r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H="1">
            <a:off x="6629400" y="3440974"/>
            <a:ext cx="457200" cy="76200"/>
          </a:xfrm>
          <a:prstGeom prst="line">
            <a:avLst/>
          </a:prstGeom>
          <a:noFill/>
          <a:ln w="730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26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Rectangle 1027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4" name="Rectangle 102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Line 1029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6" name="Line 1030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7" name="Line 1031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8" name="Line 1032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9" name="Line 1033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0" name="Rectangle 1034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Rectangle 1035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036"/>
          <p:cNvSpPr txBox="1">
            <a:spLocks noChangeArrowheads="1"/>
          </p:cNvSpPr>
          <p:nvPr/>
        </p:nvSpPr>
        <p:spPr bwMode="auto">
          <a:xfrm>
            <a:off x="228600" y="441325"/>
            <a:ext cx="9525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altLang="en-US" sz="5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When Would a Cell Divide?</a:t>
            </a:r>
            <a:endParaRPr lang="en-CA" altLang="en-US" sz="5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89453" name="Text Box 1037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189454" name="Text Box 1038"/>
          <p:cNvSpPr txBox="1">
            <a:spLocks noChangeArrowheads="1"/>
          </p:cNvSpPr>
          <p:nvPr/>
        </p:nvSpPr>
        <p:spPr bwMode="auto">
          <a:xfrm>
            <a:off x="762000" y="1676400"/>
            <a:ext cx="78486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9138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63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entury Gothic" pitchFamily="34" charset="0"/>
              </a:rPr>
              <a:t>Growth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entury Gothic" pitchFamily="34" charset="0"/>
              </a:rPr>
              <a:t>Repair or Replacement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entury Gothic" pitchFamily="34" charset="0"/>
              </a:rPr>
              <a:t>Cancer</a:t>
            </a:r>
          </a:p>
        </p:txBody>
      </p:sp>
      <p:sp>
        <p:nvSpPr>
          <p:cNvPr id="189463" name="Text Box 1047"/>
          <p:cNvSpPr txBox="1">
            <a:spLocks noChangeArrowheads="1"/>
          </p:cNvSpPr>
          <p:nvPr/>
        </p:nvSpPr>
        <p:spPr bwMode="auto">
          <a:xfrm>
            <a:off x="726077" y="3519487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9138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60475" indent="-2841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400" dirty="0">
                <a:solidFill>
                  <a:srgbClr val="FFFF00"/>
                </a:solidFill>
                <a:latin typeface="Impact" pitchFamily="34" charset="0"/>
              </a:rPr>
              <a:t>Different cells divide at different rates: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entury Gothic" pitchFamily="34" charset="0"/>
              </a:rPr>
              <a:t>Most mammalian cells = 12-24 hours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entury Gothic" pitchFamily="34" charset="0"/>
              </a:rPr>
              <a:t>Some bacterial cells = 20-30 minutes</a:t>
            </a:r>
          </a:p>
        </p:txBody>
      </p:sp>
    </p:spTree>
    <p:extLst>
      <p:ext uri="{BB962C8B-B14F-4D97-AF65-F5344CB8AC3E}">
        <p14:creationId xmlns:p14="http://schemas.microsoft.com/office/powerpoint/2010/main" val="10557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5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228600" y="441325"/>
            <a:ext cx="8915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The Cell Cycle</a:t>
            </a:r>
            <a:endParaRPr lang="en-CA" altLang="en-US" sz="5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graphicFrame>
        <p:nvGraphicFramePr>
          <p:cNvPr id="193552" name="Object 16"/>
          <p:cNvGraphicFramePr>
            <a:graphicFrameLocks noChangeAspect="1"/>
          </p:cNvGraphicFramePr>
          <p:nvPr/>
        </p:nvGraphicFramePr>
        <p:xfrm>
          <a:off x="990600" y="1809750"/>
          <a:ext cx="739140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4" imgW="7621064" imgH="5047619" progId="MSPhotoEd.3">
                  <p:embed/>
                </p:oleObj>
              </mc:Choice>
              <mc:Fallback>
                <p:oleObj name="Photo Editor Photo" r:id="rId4" imgW="7621064" imgH="50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69"/>
                      <a:stretch>
                        <a:fillRect/>
                      </a:stretch>
                    </p:blipFill>
                    <p:spPr bwMode="auto">
                      <a:xfrm>
                        <a:off x="990600" y="1809750"/>
                        <a:ext cx="7391400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914400" y="1828800"/>
            <a:ext cx="7467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990600" y="1828800"/>
            <a:ext cx="7391400" cy="4572000"/>
          </a:xfrm>
          <a:prstGeom prst="rect">
            <a:avLst/>
          </a:prstGeom>
          <a:noFill/>
          <a:ln w="206375">
            <a:solidFill>
              <a:srgbClr val="FF51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Stages of the Cell Cycle</a:t>
            </a:r>
            <a:endParaRPr lang="en-CA" altLang="en-US" sz="5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609600" y="1600200"/>
            <a:ext cx="8534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03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2 stages =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interphase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(growth &amp; replication of DNA) &amp;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mitotic phase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(division of cell into 2 daughter cells)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en-US" sz="2600" b="1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pic>
        <p:nvPicPr>
          <p:cNvPr id="195605" name="Picture 21" descr="http://www.bioteach.ubc.ca/CellBiology/TheCellCycle/cellcycl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556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685800" y="3200400"/>
            <a:ext cx="30480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70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Cell spends about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90% of the time in interphase</a:t>
            </a:r>
          </a:p>
          <a:p>
            <a:pPr>
              <a:spcBef>
                <a:spcPct val="50000"/>
              </a:spcBef>
            </a:pPr>
            <a:endParaRPr lang="en-US" altLang="en-US" sz="16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8915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Interphase</a:t>
            </a:r>
            <a:endParaRPr lang="en-CA" altLang="en-US" sz="5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609600" y="1773238"/>
            <a:ext cx="8686800" cy="58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62013" indent="-4016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63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Divided into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3 phases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G1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(1</a:t>
            </a:r>
            <a:r>
              <a:rPr lang="en-US" altLang="en-US" sz="2600" b="1" baseline="30000" dirty="0">
                <a:solidFill>
                  <a:srgbClr val="FFFFCC"/>
                </a:solidFill>
                <a:latin typeface="Century Gothic" pitchFamily="34" charset="0"/>
              </a:rPr>
              <a:t>st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gap) = small cell is absorbing nutrients,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growing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&amp; doing its job (i.e.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making proteins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) 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S 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(synthesis) = cell is continuing to grow &amp;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duplicates its DNA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(i.e. chromosomes) in preparation for making duplicate cells during mitosis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G2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(2</a:t>
            </a:r>
            <a:r>
              <a:rPr lang="en-US" altLang="en-US" sz="2600" b="1" baseline="30000" dirty="0">
                <a:solidFill>
                  <a:srgbClr val="FFFFCC"/>
                </a:solidFill>
                <a:latin typeface="Century Gothic" pitchFamily="34" charset="0"/>
              </a:rPr>
              <a:t>nd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gap) = cell keeps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growing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&amp; doing its job (i.e.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making proteins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); it grows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too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</a:t>
            </a:r>
            <a:r>
              <a:rPr lang="en-US" altLang="en-US" sz="2600" b="1" dirty="0">
                <a:solidFill>
                  <a:srgbClr val="FFFF00"/>
                </a:solidFill>
                <a:latin typeface="Century Gothic" pitchFamily="34" charset="0"/>
              </a:rPr>
              <a:t>big…solution = divide in 2</a:t>
            </a:r>
            <a:r>
              <a:rPr lang="en-US" altLang="en-US" sz="2600" b="1" dirty="0">
                <a:solidFill>
                  <a:srgbClr val="FFFFCC"/>
                </a:solidFill>
                <a:latin typeface="Century Gothic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2600" b="1" dirty="0">
              <a:solidFill>
                <a:srgbClr val="FFFFCC"/>
              </a:solidFill>
              <a:latin typeface="Century Gothic" pitchFamily="34" charset="0"/>
            </a:endParaRPr>
          </a:p>
          <a:p>
            <a:pPr lvl="1">
              <a:spcBef>
                <a:spcPct val="50000"/>
              </a:spcBef>
            </a:pPr>
            <a:endParaRPr lang="en-US" altLang="en-US" sz="2600" b="1" dirty="0">
              <a:solidFill>
                <a:srgbClr val="FFFF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6934200" y="1371600"/>
            <a:ext cx="1752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609600" y="152400"/>
            <a:ext cx="228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457200" y="381000"/>
            <a:ext cx="4343400" cy="1588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3505200" y="1524000"/>
            <a:ext cx="5638800" cy="0"/>
          </a:xfrm>
          <a:prstGeom prst="line">
            <a:avLst/>
          </a:prstGeom>
          <a:noFill/>
          <a:ln w="47625">
            <a:solidFill>
              <a:srgbClr val="6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0" y="2819400"/>
            <a:ext cx="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0" y="685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0" y="685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152400" y="4419600"/>
            <a:ext cx="76200" cy="22098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0" y="152400"/>
            <a:ext cx="4572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28600" y="471488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altLang="en-US" sz="5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Mitosis: A Closer Look</a:t>
            </a:r>
            <a:endParaRPr lang="en-CA" altLang="en-US" sz="5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Fashion BT" pitchFamily="82" charset="0"/>
            </a:endParaRP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762000" y="19192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3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533400" y="3352800"/>
            <a:ext cx="3962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813" indent="-2714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Century Gothic" pitchFamily="34" charset="0"/>
              </a:rPr>
              <a:t>Prior to entering the mitotic phase, the cell has </a:t>
            </a:r>
            <a: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  <a:t>just come out of interphase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  <a:t>Replicated DNA </a:t>
            </a:r>
            <a:r>
              <a:rPr lang="en-US" altLang="en-US" sz="2000" b="1" dirty="0">
                <a:latin typeface="Century Gothic" pitchFamily="34" charset="0"/>
              </a:rPr>
              <a:t>during S (synthesis)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  <a:t>2 complete sets of chromosomes </a:t>
            </a:r>
            <a:r>
              <a:rPr lang="en-US" altLang="en-US" sz="2000" b="1" dirty="0">
                <a:latin typeface="Century Gothic" pitchFamily="34" charset="0"/>
              </a:rPr>
              <a:t>that must be distributed equally between 2 cells</a:t>
            </a:r>
            <a:r>
              <a:rPr lang="en-US" altLang="en-US" sz="2000" b="1" dirty="0">
                <a:solidFill>
                  <a:srgbClr val="FFFFCC"/>
                </a:solidFill>
                <a:latin typeface="Century Gothic" pitchFamily="34" charset="0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  <a:t>= mitosis</a:t>
            </a:r>
          </a:p>
        </p:txBody>
      </p:sp>
      <p:graphicFrame>
        <p:nvGraphicFramePr>
          <p:cNvPr id="207888" name="Object 16"/>
          <p:cNvGraphicFramePr>
            <a:graphicFrameLocks noChangeAspect="1"/>
          </p:cNvGraphicFramePr>
          <p:nvPr/>
        </p:nvGraphicFramePr>
        <p:xfrm>
          <a:off x="4495800" y="1676400"/>
          <a:ext cx="46482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4" imgW="6095238" imgH="4571429" progId="MSPhotoEd.3">
                  <p:embed/>
                </p:oleObj>
              </mc:Choice>
              <mc:Fallback>
                <p:oleObj r:id="rId4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46482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89" name="Picture 17" descr="Inter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7625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3249386" y="1802356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dirty="0">
                <a:solidFill>
                  <a:srgbClr val="FFFF00"/>
                </a:solidFill>
                <a:latin typeface="Impact" pitchFamily="34" charset="0"/>
              </a:rPr>
              <a:t>Interphase</a:t>
            </a:r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 flipH="1">
            <a:off x="3124200" y="2209800"/>
            <a:ext cx="838200" cy="381000"/>
          </a:xfrm>
          <a:prstGeom prst="line">
            <a:avLst/>
          </a:prstGeom>
          <a:noFill/>
          <a:ln w="793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451</TotalTime>
  <Words>2324</Words>
  <Application>Microsoft Office PowerPoint</Application>
  <PresentationFormat>On-screen Show (4:3)</PresentationFormat>
  <Paragraphs>400</Paragraphs>
  <Slides>33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Benguiat Bk BT</vt:lpstr>
      <vt:lpstr>BernhardFashion BT</vt:lpstr>
      <vt:lpstr>Calibri</vt:lpstr>
      <vt:lpstr>Century Gothic</vt:lpstr>
      <vt:lpstr>Dauphin</vt:lpstr>
      <vt:lpstr>Franklin Gothic Medium</vt:lpstr>
      <vt:lpstr>Impact</vt:lpstr>
      <vt:lpstr>Times New Roman</vt:lpstr>
      <vt:lpstr>Wingdings</vt:lpstr>
      <vt:lpstr>Wingdings 2</vt:lpstr>
      <vt:lpstr>Grid</vt:lpstr>
      <vt:lpstr>Photo Editor Photo</vt:lpstr>
      <vt:lpstr>MSPhotoEd.3</vt:lpstr>
      <vt:lpstr>Bellringer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Asexual vs. Sexual Reproduction</vt:lpstr>
      <vt:lpstr>Asexual Reproduction</vt:lpstr>
      <vt:lpstr>Asexual Reproduction</vt:lpstr>
      <vt:lpstr>Asexual Reproduction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Unit 4</dc:title>
  <dc:creator>Anderson, Jasmine</dc:creator>
  <cp:lastModifiedBy>Sayers, Dori M.</cp:lastModifiedBy>
  <cp:revision>21</cp:revision>
  <dcterms:created xsi:type="dcterms:W3CDTF">2014-01-21T00:26:40Z</dcterms:created>
  <dcterms:modified xsi:type="dcterms:W3CDTF">2015-11-17T01:47:09Z</dcterms:modified>
</cp:coreProperties>
</file>