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0" r:id="rId2"/>
    <p:sldId id="283" r:id="rId3"/>
    <p:sldId id="263" r:id="rId4"/>
    <p:sldId id="257" r:id="rId5"/>
    <p:sldId id="264" r:id="rId6"/>
    <p:sldId id="285" r:id="rId7"/>
    <p:sldId id="266" r:id="rId8"/>
    <p:sldId id="268" r:id="rId9"/>
    <p:sldId id="269" r:id="rId10"/>
    <p:sldId id="270" r:id="rId11"/>
    <p:sldId id="28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6" r:id="rId20"/>
    <p:sldId id="299" r:id="rId21"/>
    <p:sldId id="290" r:id="rId22"/>
    <p:sldId id="301" r:id="rId23"/>
    <p:sldId id="292" r:id="rId24"/>
    <p:sldId id="291" r:id="rId25"/>
    <p:sldId id="293" r:id="rId26"/>
    <p:sldId id="294" r:id="rId27"/>
    <p:sldId id="278" r:id="rId28"/>
    <p:sldId id="279" r:id="rId29"/>
    <p:sldId id="280" r:id="rId30"/>
    <p:sldId id="281" r:id="rId31"/>
    <p:sldId id="288" r:id="rId32"/>
    <p:sldId id="29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238"/>
    <a:srgbClr val="18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>
      <p:cViewPr varScale="1">
        <p:scale>
          <a:sx n="67" d="100"/>
          <a:sy n="67" d="100"/>
        </p:scale>
        <p:origin x="1428" y="60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13.1 Ecologists Study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63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75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0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6.1 Chromosomes and Meiosis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 kern="1200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2pPr>
      <a:lvl3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3pPr>
      <a:lvl4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4pPr>
      <a:lvl5pPr marL="2841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6370975"/>
          </a:xfrm>
        </p:spPr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Complete Plant Processes Review worksheet!</a:t>
            </a:r>
          </a:p>
          <a:p>
            <a:r>
              <a:rPr lang="en-US" dirty="0" smtClean="0"/>
              <a:t>Word bank is on the back of your worksheet!</a:t>
            </a:r>
          </a:p>
          <a:p>
            <a:r>
              <a:rPr lang="en-US" dirty="0" smtClean="0"/>
              <a:t>Goes on pg. 82 of your journal!!!!</a:t>
            </a:r>
          </a:p>
          <a:p>
            <a:endParaRPr lang="en-US" dirty="0"/>
          </a:p>
          <a:p>
            <a:r>
              <a:rPr lang="en-US" dirty="0" smtClean="0"/>
              <a:t>ANSWERS TO TRANSPIRATION AND GROWTH BELLWORK:</a:t>
            </a:r>
          </a:p>
          <a:p>
            <a:r>
              <a:rPr lang="en-US" dirty="0" smtClean="0"/>
              <a:t>1.      1. Absorption of water, 2. transport of water, 3. gas exchange</a:t>
            </a:r>
          </a:p>
          <a:p>
            <a:r>
              <a:rPr lang="en-US" dirty="0" smtClean="0"/>
              <a:t>2. a.  Active transport b. high</a:t>
            </a:r>
          </a:p>
          <a:p>
            <a:r>
              <a:rPr lang="en-US" dirty="0" smtClean="0"/>
              <a:t>3. a. root cap and bud; apical meristem b. stem; axillary meristem</a:t>
            </a:r>
          </a:p>
          <a:p>
            <a:r>
              <a:rPr lang="en-US" dirty="0" smtClean="0"/>
              <a:t>4. WILL BE CHECKED FOR CORRECTNESS!  MAKE SURE TO USE AMPLE DETAILS!!!!!!!!!!!!!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3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8638" y="9239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makes haploid cells from diploid cells.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485900"/>
            <a:ext cx="7924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Meiosis occurs in sex cells. </a:t>
            </a:r>
          </a:p>
          <a:p>
            <a:pPr lvl="1" eaLnBrk="1" hangingPunct="1"/>
            <a:r>
              <a:rPr lang="en-US" altLang="en-US"/>
              <a:t>Meiosis produces gametes.</a:t>
            </a:r>
          </a:p>
        </p:txBody>
      </p:sp>
      <p:pic>
        <p:nvPicPr>
          <p:cNvPr id="22573" name="Picture 45" descr="17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562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751522"/>
          </a:xfrm>
        </p:spPr>
        <p:txBody>
          <a:bodyPr/>
          <a:lstStyle/>
          <a:p>
            <a:r>
              <a:rPr lang="en-US" sz="4800" dirty="0"/>
              <a:t>Explain why chromosomes, not genes, independently assort.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7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During meiosis, diploid cells undergo two cell divisions that result in haploid cells.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2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  <a:noFill/>
        </p:spPr>
        <p:txBody>
          <a:bodyPr/>
          <a:lstStyle/>
          <a:p>
            <a:r>
              <a:rPr lang="en-US" altLang="en-US"/>
              <a:t>Cells go through two rounds of division in meiosis.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077200" cy="822325"/>
          </a:xfrm>
        </p:spPr>
        <p:txBody>
          <a:bodyPr/>
          <a:lstStyle/>
          <a:p>
            <a:r>
              <a:rPr lang="en-US" altLang="en-US"/>
              <a:t>Meiosis reduces chromosome number and creates genetic diversity. </a:t>
            </a:r>
          </a:p>
        </p:txBody>
      </p:sp>
      <p:pic>
        <p:nvPicPr>
          <p:cNvPr id="4101" name="Picture 5" descr="17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91820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5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546100" y="914400"/>
            <a:ext cx="8597900" cy="822325"/>
          </a:xfrm>
          <a:noFill/>
          <a:ln/>
        </p:spPr>
        <p:txBody>
          <a:bodyPr/>
          <a:lstStyle/>
          <a:p>
            <a:r>
              <a:rPr lang="en-US" altLang="en-US"/>
              <a:t>Meiosis I and meiosis II each have four phases, similar to those in mitosis.</a:t>
            </a:r>
          </a:p>
        </p:txBody>
      </p:sp>
      <p:pic>
        <p:nvPicPr>
          <p:cNvPr id="7226" name="Picture 58" descr="a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86250"/>
            <a:ext cx="12414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3505200" y="4210050"/>
            <a:ext cx="289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300" b="1">
                <a:latin typeface="Arial" panose="020B0604020202020204" pitchFamily="34" charset="0"/>
              </a:rPr>
              <a:t>homologous</a:t>
            </a:r>
            <a:r>
              <a:rPr lang="en-US" altLang="en-US" sz="1300">
                <a:latin typeface="Arial" panose="020B0604020202020204" pitchFamily="34" charset="0"/>
              </a:rPr>
              <a:t> </a:t>
            </a:r>
            <a:r>
              <a:rPr lang="en-US" altLang="en-US" sz="1300" b="1">
                <a:latin typeface="Arial" panose="020B0604020202020204" pitchFamily="34" charset="0"/>
              </a:rPr>
              <a:t>chromosomes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3505200" y="619125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300" b="1">
                <a:latin typeface="Arial" panose="020B0604020202020204" pitchFamily="34" charset="0"/>
              </a:rPr>
              <a:t>sister</a:t>
            </a:r>
          </a:p>
          <a:p>
            <a:pPr algn="r"/>
            <a:r>
              <a:rPr lang="en-US" altLang="en-US" sz="1300" b="1">
                <a:latin typeface="Arial" panose="020B0604020202020204" pitchFamily="34" charset="0"/>
              </a:rPr>
              <a:t>chromatids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4724400" y="6191250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300" b="1">
                <a:latin typeface="Arial" panose="020B0604020202020204" pitchFamily="34" charset="0"/>
              </a:rPr>
              <a:t>sister</a:t>
            </a:r>
          </a:p>
          <a:p>
            <a:r>
              <a:rPr lang="en-US" altLang="en-US" sz="1300" b="1">
                <a:latin typeface="Arial" panose="020B0604020202020204" pitchFamily="34" charset="0"/>
              </a:rPr>
              <a:t>chromatids</a:t>
            </a: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546100" y="1876425"/>
            <a:ext cx="85979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Pairs of homologous chromosomes separate in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meiosis I.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Homologous chromosomes are similar but not identical.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Sister chromatids divide in meiosis II.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Arial" panose="020B0604020202020204" pitchFamily="34" charset="0"/>
              </a:rPr>
              <a:t>Sister chromatids are copies of the same chromosome.</a:t>
            </a:r>
          </a:p>
        </p:txBody>
      </p:sp>
    </p:spTree>
    <p:extLst>
      <p:ext uri="{BB962C8B-B14F-4D97-AF65-F5344CB8AC3E}">
        <p14:creationId xmlns:p14="http://schemas.microsoft.com/office/powerpoint/2010/main" val="278490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29" grpId="0" autoUpdateAnimBg="0"/>
      <p:bldP spid="7230" grpId="0" autoUpdateAnimBg="0"/>
      <p:bldP spid="7231" grpId="0" autoUpdateAnimBg="0"/>
      <p:bldP spid="723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541338" y="944563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I occurs after DNA has been replicated.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6100" y="1498600"/>
            <a:ext cx="859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I divides homologous chromosomes in four phases.</a:t>
            </a:r>
          </a:p>
        </p:txBody>
      </p:sp>
      <p:pic>
        <p:nvPicPr>
          <p:cNvPr id="14391" name="Picture 55" descr="174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79638"/>
            <a:ext cx="8674100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28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3" grpId="0" autoUpdateAnimBg="0"/>
      <p:bldP spid="143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41338" y="9112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II divides sister chromatids in four phases.</a:t>
            </a:r>
          </a:p>
        </p:txBody>
      </p:sp>
      <p:pic>
        <p:nvPicPr>
          <p:cNvPr id="19459" name="Picture 3" descr="C:\Documents and Settings\amit.gaur\Desktop\2 nov\0175_bhspe-0306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3975"/>
            <a:ext cx="746760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3400" y="147002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DNA is not replicated between meiosis I and</a:t>
            </a:r>
            <a:br>
              <a:rPr lang="en-US" altLang="en-US"/>
            </a:br>
            <a:r>
              <a:rPr lang="en-US" altLang="en-US"/>
              <a:t>meiosis II.</a:t>
            </a:r>
          </a:p>
        </p:txBody>
      </p:sp>
    </p:spTree>
    <p:extLst>
      <p:ext uri="{BB962C8B-B14F-4D97-AF65-F5344CB8AC3E}">
        <p14:creationId xmlns:p14="http://schemas.microsoft.com/office/powerpoint/2010/main" val="151793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41338" y="930275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Meiosis differs from mitosis in significant ways.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41338" y="1482725"/>
            <a:ext cx="8602662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Meiosis has two cell divisions while mitosis has one.</a:t>
            </a:r>
          </a:p>
          <a:p>
            <a:pPr lvl="1" eaLnBrk="1" hangingPunct="1"/>
            <a:r>
              <a:rPr lang="en-US" altLang="en-US"/>
              <a:t>In mitosis, homologous chromosomes never pair up.</a:t>
            </a:r>
          </a:p>
          <a:p>
            <a:pPr lvl="1" eaLnBrk="1" hangingPunct="1"/>
            <a:r>
              <a:rPr lang="en-US" altLang="en-US"/>
              <a:t>Meiosis results in haploid cells; mitosis results in diploid cells.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19100" y="3417888"/>
            <a:ext cx="8305800" cy="2932112"/>
            <a:chOff x="288" y="2137"/>
            <a:chExt cx="5232" cy="1847"/>
          </a:xfrm>
        </p:grpSpPr>
        <p:pic>
          <p:nvPicPr>
            <p:cNvPr id="20484" name="Picture 4" descr="171a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137"/>
              <a:ext cx="2559" cy="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5" name="Picture 5" descr="171b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138"/>
              <a:ext cx="2527" cy="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498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  <a:noFill/>
        </p:spPr>
        <p:txBody>
          <a:bodyPr/>
          <a:lstStyle/>
          <a:p>
            <a:r>
              <a:rPr lang="en-US" altLang="en-US"/>
              <a:t>Haploid cells develop into mature gametes.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5105400" cy="1625600"/>
          </a:xfrm>
        </p:spPr>
        <p:txBody>
          <a:bodyPr/>
          <a:lstStyle/>
          <a:p>
            <a:r>
              <a:rPr lang="en-US" altLang="en-US"/>
              <a:t>Gametogenesis is the production of gametes.</a:t>
            </a:r>
          </a:p>
          <a:p>
            <a:r>
              <a:rPr lang="en-US" altLang="en-US"/>
              <a:t>Gametogenesis differs between females and males.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41338" y="2994025"/>
            <a:ext cx="540226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Sperm become streamlined and motile.</a:t>
            </a:r>
          </a:p>
          <a:p>
            <a:pPr lvl="1" eaLnBrk="1" hangingPunct="1"/>
            <a:r>
              <a:rPr lang="en-US" altLang="en-US"/>
              <a:t>Sperm primarily contribute DNA to an embryo.</a:t>
            </a:r>
          </a:p>
        </p:txBody>
      </p:sp>
      <p:pic>
        <p:nvPicPr>
          <p:cNvPr id="23560" name="Picture 8" descr="176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3500"/>
            <a:ext cx="32004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176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24313"/>
            <a:ext cx="3048000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46100" y="4610100"/>
            <a:ext cx="5402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Eggs contribute DNA, cytoplasm, and organelles to an embryo.</a:t>
            </a:r>
          </a:p>
          <a:p>
            <a:pPr lvl="1" eaLnBrk="1" hangingPunct="1"/>
            <a:r>
              <a:rPr lang="en-US" altLang="en-US"/>
              <a:t>During meiosis, the egg gets most of the contents; the other cells form polar bodies.</a:t>
            </a:r>
          </a:p>
        </p:txBody>
      </p:sp>
    </p:spTree>
    <p:extLst>
      <p:ext uri="{BB962C8B-B14F-4D97-AF65-F5344CB8AC3E}">
        <p14:creationId xmlns:p14="http://schemas.microsoft.com/office/powerpoint/2010/main" val="19726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  <p:bldP spid="23559" grpId="0" build="p" bldLvl="2" autoUpdateAnimBg="0"/>
      <p:bldP spid="2356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037481"/>
          </a:xfrm>
        </p:spPr>
        <p:txBody>
          <a:bodyPr/>
          <a:lstStyle/>
          <a:p>
            <a:r>
              <a:rPr lang="en-US" sz="4400" dirty="0"/>
              <a:t>How can we use genetics to study human inheritance?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56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5410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Think about it!: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How are sexual reproduction and asexual reproduction different from each other?</a:t>
            </a:r>
          </a:p>
          <a:p>
            <a:pPr marL="0" indent="0">
              <a:buNone/>
            </a:pPr>
            <a:r>
              <a:rPr lang="en-US" b="1" dirty="0"/>
              <a:t>A. sexual reproduction requires two parents and asexual reproduction requires only one parent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B. asexual reproduction requires two parents and sexual reproduction requires only one parent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 mutation rates are lower in sexual reproduction than in asexual reproduction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D. asexual reproduction occurs only in multicellular organisms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Amoeba Sisters!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830997"/>
          </a:xfrm>
        </p:spPr>
        <p:txBody>
          <a:bodyPr/>
          <a:lstStyle/>
          <a:p>
            <a:r>
              <a:rPr lang="en-US" dirty="0" smtClean="0"/>
              <a:t>Complete the worksheets as we view the video!  It is back and front, so don’t forget to flip it over!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50613"/>
            <a:ext cx="8686800" cy="584775"/>
          </a:xfrm>
        </p:spPr>
        <p:txBody>
          <a:bodyPr/>
          <a:lstStyle/>
          <a:p>
            <a:r>
              <a:rPr lang="en-US" sz="3200" dirty="0" smtClean="0"/>
              <a:t>Flip Chart it!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3075"/>
            <a:ext cx="8229600" cy="3083921"/>
          </a:xfrm>
        </p:spPr>
        <p:txBody>
          <a:bodyPr/>
          <a:lstStyle/>
          <a:p>
            <a:r>
              <a:rPr lang="en-US" sz="3600" dirty="0" smtClean="0"/>
              <a:t>Cut out each square</a:t>
            </a:r>
          </a:p>
          <a:p>
            <a:r>
              <a:rPr lang="en-US" sz="3600" dirty="0" smtClean="0"/>
              <a:t>Draw each stage of meiosis in the “cells”</a:t>
            </a:r>
          </a:p>
          <a:p>
            <a:r>
              <a:rPr lang="en-US" sz="3600" dirty="0" smtClean="0"/>
              <a:t>Staple the pages together to create a flipchart of meiosis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45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i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" y="881826"/>
            <a:ext cx="7619680" cy="57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Question/Exit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3075"/>
            <a:ext cx="8229600" cy="2062103"/>
          </a:xfrm>
        </p:spPr>
        <p:txBody>
          <a:bodyPr/>
          <a:lstStyle/>
          <a:p>
            <a:r>
              <a:rPr lang="en-US" sz="3200" dirty="0"/>
              <a:t>How does the sorting and recombination of genes in sexual reproduction result in a great variety of possible gene combinations?</a:t>
            </a:r>
          </a:p>
        </p:txBody>
      </p:sp>
    </p:spTree>
    <p:extLst>
      <p:ext uri="{BB962C8B-B14F-4D97-AF65-F5344CB8AC3E}">
        <p14:creationId xmlns:p14="http://schemas.microsoft.com/office/powerpoint/2010/main" val="82925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748719"/>
          </a:xfrm>
        </p:spPr>
        <p:txBody>
          <a:bodyPr/>
          <a:lstStyle/>
          <a:p>
            <a:r>
              <a:rPr lang="en-US" sz="3600" dirty="0" smtClean="0"/>
              <a:t>SCIENCE FAIR due 11/22</a:t>
            </a:r>
          </a:p>
          <a:p>
            <a:r>
              <a:rPr lang="en-US" sz="3600" dirty="0" smtClean="0"/>
              <a:t>Penda Learning 3 assignments per week!</a:t>
            </a:r>
          </a:p>
          <a:p>
            <a:r>
              <a:rPr lang="en-US" sz="3600" dirty="0" smtClean="0"/>
              <a:t>Any make up work due 11/22</a:t>
            </a:r>
          </a:p>
          <a:p>
            <a:r>
              <a:rPr lang="en-US" sz="3600" dirty="0" smtClean="0"/>
              <a:t>Mitosis, Meiosis, and Human Reproduction QUIZ 11/30 and 12/1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756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two on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27502"/>
            <a:ext cx="8686800" cy="830997"/>
          </a:xfrm>
        </p:spPr>
        <p:txBody>
          <a:bodyPr/>
          <a:lstStyle/>
          <a:p>
            <a:r>
              <a:rPr lang="en-US" dirty="0" smtClean="0"/>
              <a:t>Copy and answer the following question on page 86 of your journal: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3416320"/>
          </a:xfrm>
        </p:spPr>
        <p:txBody>
          <a:bodyPr/>
          <a:lstStyle/>
          <a:p>
            <a:r>
              <a:rPr lang="en-US" sz="4000" dirty="0"/>
              <a:t>How are mitosis and meiosis different from each other</a:t>
            </a:r>
            <a:r>
              <a:rPr lang="en-US" sz="4000" dirty="0" smtClean="0"/>
              <a:t>?</a:t>
            </a:r>
          </a:p>
          <a:p>
            <a:endParaRPr lang="en-US" sz="4000" dirty="0"/>
          </a:p>
          <a:p>
            <a:r>
              <a:rPr lang="en-US" sz="4000" dirty="0" smtClean="0"/>
              <a:t>Use your notes to help you!  Make a table or </a:t>
            </a:r>
            <a:r>
              <a:rPr lang="en-US" sz="4000" dirty="0" err="1" smtClean="0"/>
              <a:t>venn</a:t>
            </a:r>
            <a:r>
              <a:rPr lang="en-US" sz="4000" dirty="0" smtClean="0"/>
              <a:t> diagram!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90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Independent assortment and crossing over during meiosis result in genetic diversity.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2055813"/>
            <a:ext cx="4799012" cy="456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6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847725"/>
            <a:ext cx="8991600" cy="822325"/>
          </a:xfrm>
          <a:noFill/>
        </p:spPr>
        <p:txBody>
          <a:bodyPr/>
          <a:lstStyle/>
          <a:p>
            <a:r>
              <a:rPr lang="en-US" altLang="en-US"/>
              <a:t>Sexual reproduction creates unique combinations of genes.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3225"/>
            <a:ext cx="8610600" cy="2136775"/>
          </a:xfrm>
        </p:spPr>
        <p:txBody>
          <a:bodyPr/>
          <a:lstStyle/>
          <a:p>
            <a:r>
              <a:rPr lang="en-US" altLang="en-US"/>
              <a:t>Sexual reproduction creates unique combination of genes.</a:t>
            </a:r>
          </a:p>
          <a:p>
            <a:pPr lvl="1"/>
            <a:r>
              <a:rPr lang="en-US" altLang="en-US"/>
              <a:t>independent assortment of chromosomes in meiosis</a:t>
            </a:r>
          </a:p>
          <a:p>
            <a:pPr lvl="1"/>
            <a:r>
              <a:rPr lang="en-US" altLang="en-US"/>
              <a:t>random fertilization of gametes</a:t>
            </a:r>
          </a:p>
          <a:p>
            <a:r>
              <a:rPr lang="en-US" altLang="en-US"/>
              <a:t>Unique phenotypes may give a reproductive advantage to some organisms.</a:t>
            </a:r>
          </a:p>
        </p:txBody>
      </p:sp>
      <p:pic>
        <p:nvPicPr>
          <p:cNvPr id="4101" name="Picture 5" descr="bhspe-030606-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47244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7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/>
          <a:lstStyle/>
          <a:p>
            <a:r>
              <a:rPr lang="en-US" altLang="en-US"/>
              <a:t>Crossing over during meiosis increases genetic diversity.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077200" cy="1698625"/>
          </a:xfrm>
        </p:spPr>
        <p:txBody>
          <a:bodyPr/>
          <a:lstStyle/>
          <a:p>
            <a:r>
              <a:rPr lang="en-US" altLang="en-US"/>
              <a:t>Crossing over is the exchange of chromosome segments between homologous chromosomes.</a:t>
            </a:r>
          </a:p>
          <a:p>
            <a:pPr lvl="1"/>
            <a:r>
              <a:rPr lang="en-US" altLang="en-US"/>
              <a:t>occurs during prophase I of meiosis I</a:t>
            </a:r>
          </a:p>
          <a:p>
            <a:pPr lvl="1"/>
            <a:r>
              <a:rPr lang="en-US" altLang="en-US"/>
              <a:t>results in new combinations of genes </a:t>
            </a:r>
          </a:p>
        </p:txBody>
      </p:sp>
      <p:pic>
        <p:nvPicPr>
          <p:cNvPr id="23566" name="Picture 14" descr="0190_bhspe-030606.p1.gif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4455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11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1pPr>
            <a:lvl2pPr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2pPr>
            <a:lvl3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3pPr>
            <a:lvl4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4pPr>
            <a:lvl5pPr marL="457200" indent="-457200"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5pPr>
            <a:lvl6pPr marL="9144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6pPr>
            <a:lvl7pPr marL="13716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7pPr>
            <a:lvl8pPr marL="18288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8pPr>
            <a:lvl9pPr marL="2286000" indent="-45720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400" b="1">
                <a:solidFill>
                  <a:srgbClr val="18649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KEY CONCEPT </a:t>
            </a:r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Gametes have half the number of chromosomes that body cells have.</a:t>
            </a:r>
          </a:p>
        </p:txBody>
      </p:sp>
      <p:pic>
        <p:nvPicPr>
          <p:cNvPr id="12295" name="Picture 7" descr="bhspe-0306U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66925"/>
            <a:ext cx="480060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338" y="927100"/>
            <a:ext cx="860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Chromosomes contain many genes.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338" y="1363663"/>
            <a:ext cx="8602662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The farther apart two genes are located on a chromosome, the more likely they are to be separated by crossing over.</a:t>
            </a:r>
          </a:p>
          <a:p>
            <a:pPr lvl="1" eaLnBrk="1" hangingPunct="1"/>
            <a:r>
              <a:rPr lang="en-US" altLang="en-US"/>
              <a:t>Genes located close together on a chromosome tend to be inherited together, which is called genetic linkage.</a:t>
            </a:r>
          </a:p>
          <a:p>
            <a:pPr eaLnBrk="1" hangingPunct="1"/>
            <a:r>
              <a:rPr lang="en-US" altLang="en-US"/>
              <a:t>Genetic linkage allows the distance between two genes to be calculated.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68300" y="3902075"/>
            <a:ext cx="8394700" cy="2786063"/>
            <a:chOff x="232" y="2458"/>
            <a:chExt cx="5288" cy="1755"/>
          </a:xfrm>
        </p:grpSpPr>
        <p:pic>
          <p:nvPicPr>
            <p:cNvPr id="24589" name="Picture 13" descr="191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58"/>
              <a:ext cx="3600" cy="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0" name="Picture 14" descr="191a.gif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3047"/>
              <a:ext cx="2264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566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1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3637919"/>
          </a:xfrm>
        </p:spPr>
        <p:txBody>
          <a:bodyPr/>
          <a:lstStyle/>
          <a:p>
            <a:r>
              <a:rPr lang="en-US" sz="3600" dirty="0" smtClean="0"/>
              <a:t>Higher order thinking #4:</a:t>
            </a:r>
          </a:p>
          <a:p>
            <a:endParaRPr lang="en-US" sz="3600" dirty="0" smtClean="0"/>
          </a:p>
          <a:p>
            <a:r>
              <a:rPr lang="en-US" sz="3600" dirty="0" smtClean="0"/>
              <a:t>What </a:t>
            </a:r>
            <a:r>
              <a:rPr lang="en-US" sz="3600" dirty="0"/>
              <a:t>is the relationship between meiosis and genetic disorders such as Down’s Syndrome and Turner’s Syndrome?</a:t>
            </a:r>
          </a:p>
        </p:txBody>
      </p:sp>
    </p:spTree>
    <p:extLst>
      <p:ext uri="{BB962C8B-B14F-4D97-AF65-F5344CB8AC3E}">
        <p14:creationId xmlns:p14="http://schemas.microsoft.com/office/powerpoint/2010/main" val="25301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02716"/>
          </a:xfrm>
        </p:spPr>
        <p:txBody>
          <a:bodyPr/>
          <a:lstStyle/>
          <a:p>
            <a:r>
              <a:rPr lang="en-US" sz="3600" dirty="0" smtClean="0"/>
              <a:t>STUDY </a:t>
            </a:r>
            <a:r>
              <a:rPr lang="en-US" sz="3600" dirty="0" smtClean="0"/>
              <a:t>for meiosis and mitosis quiz next </a:t>
            </a:r>
            <a:r>
              <a:rPr lang="en-US" sz="3600" dirty="0" smtClean="0"/>
              <a:t>class</a:t>
            </a:r>
          </a:p>
          <a:p>
            <a:r>
              <a:rPr lang="en-US" sz="3600" dirty="0" smtClean="0"/>
              <a:t>Penda Learning 3 assignments</a:t>
            </a:r>
          </a:p>
          <a:p>
            <a:r>
              <a:rPr lang="en-US" sz="3600" dirty="0" smtClean="0"/>
              <a:t>Scrimmage Dec. 13/14</a:t>
            </a:r>
          </a:p>
          <a:p>
            <a:r>
              <a:rPr lang="en-US" sz="3600" dirty="0" smtClean="0"/>
              <a:t>Finish web quest for your trimester.   Completed </a:t>
            </a:r>
            <a:r>
              <a:rPr lang="en-US" sz="3600" dirty="0" err="1" smtClean="0"/>
              <a:t>webquest</a:t>
            </a:r>
            <a:r>
              <a:rPr lang="en-US" sz="3600" dirty="0" smtClean="0"/>
              <a:t> will be due Dec. 1!!!!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2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23913"/>
            <a:ext cx="8901112" cy="457200"/>
          </a:xfrm>
          <a:noFill/>
        </p:spPr>
        <p:txBody>
          <a:bodyPr/>
          <a:lstStyle/>
          <a:p>
            <a:r>
              <a:rPr lang="en-US" altLang="en-US"/>
              <a:t>You have body cells and gametes.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2209800"/>
          </a:xfrm>
        </p:spPr>
        <p:txBody>
          <a:bodyPr/>
          <a:lstStyle/>
          <a:p>
            <a:r>
              <a:rPr lang="en-US" altLang="en-US"/>
              <a:t>Body cells are also called somatic cells.</a:t>
            </a:r>
          </a:p>
          <a:p>
            <a:r>
              <a:rPr lang="en-US" altLang="en-US"/>
              <a:t>Germ cells develop into gametes.</a:t>
            </a:r>
          </a:p>
          <a:p>
            <a:pPr lvl="1"/>
            <a:r>
              <a:rPr lang="en-US" altLang="en-US"/>
              <a:t>Germ cells are located in the ovaries and testes.</a:t>
            </a:r>
          </a:p>
          <a:p>
            <a:pPr lvl="1"/>
            <a:r>
              <a:rPr lang="en-US" altLang="en-US"/>
              <a:t>Gametes are sex cells: egg and sperm.</a:t>
            </a:r>
          </a:p>
          <a:p>
            <a:pPr lvl="1"/>
            <a:r>
              <a:rPr lang="en-US" altLang="en-US"/>
              <a:t>Gametes have DNA that can be passed to offspring.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990600" y="3733800"/>
            <a:ext cx="4724400" cy="2725738"/>
            <a:chOff x="624" y="2352"/>
            <a:chExt cx="2976" cy="1717"/>
          </a:xfrm>
        </p:grpSpPr>
        <p:pic>
          <p:nvPicPr>
            <p:cNvPr id="4101" name="Picture 5" descr="853b.jpg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52"/>
              <a:ext cx="1340" cy="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853c.jpg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2352"/>
              <a:ext cx="1332" cy="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1500188" y="6434138"/>
            <a:ext cx="6426200" cy="338137"/>
            <a:chOff x="945" y="4053"/>
            <a:chExt cx="4048" cy="213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945" y="4054"/>
              <a:ext cx="6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body cells</a:t>
              </a:r>
              <a:endParaRPr lang="en-US" altLang="en-US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374" y="4054"/>
              <a:ext cx="11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 sex cells (sperm)</a:t>
              </a:r>
              <a:endParaRPr lang="en-US" altLang="en-US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4052" y="4053"/>
              <a:ext cx="9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sex cells (egg)</a:t>
              </a:r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533400" y="1404938"/>
            <a:ext cx="48006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Your body cells have 23 pairs of chromosomes.</a:t>
            </a:r>
          </a:p>
          <a:p>
            <a:pPr lvl="1" eaLnBrk="1" hangingPunct="1"/>
            <a:r>
              <a:rPr lang="en-US" altLang="en-US"/>
              <a:t>Homologous pairs of chromosomes have the same structure. </a:t>
            </a:r>
          </a:p>
          <a:p>
            <a:pPr lvl="1" eaLnBrk="1" hangingPunct="1"/>
            <a:r>
              <a:rPr lang="en-US" altLang="en-US"/>
              <a:t>For each homologous pair, one chromosome comes from each parent.</a:t>
            </a:r>
          </a:p>
          <a:p>
            <a:pPr eaLnBrk="1" hangingPunct="1"/>
            <a:r>
              <a:rPr lang="en-US" altLang="en-US"/>
              <a:t>Chromosome pairs 1-22 are autosomes.</a:t>
            </a:r>
          </a:p>
          <a:p>
            <a:pPr eaLnBrk="1" hangingPunct="1"/>
            <a:r>
              <a:rPr lang="en-US" altLang="en-US"/>
              <a:t>Sex chromosomes, X and Y, determine gender in mammals.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457200"/>
          </a:xfrm>
          <a:noFill/>
          <a:ln/>
        </p:spPr>
        <p:txBody>
          <a:bodyPr/>
          <a:lstStyle/>
          <a:p>
            <a:r>
              <a:rPr lang="en-US" altLang="en-US"/>
              <a:t>Your cells have autosomes and sex chromosomes.</a:t>
            </a:r>
          </a:p>
        </p:txBody>
      </p: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5199063" y="1506538"/>
            <a:ext cx="3389312" cy="4572000"/>
            <a:chOff x="1824" y="1344"/>
            <a:chExt cx="1928" cy="2688"/>
          </a:xfrm>
        </p:grpSpPr>
        <p:pic>
          <p:nvPicPr>
            <p:cNvPr id="13354" name="Picture 42" descr="bhspe-030601-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44"/>
              <a:ext cx="1928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3168" y="2976"/>
              <a:ext cx="336" cy="336"/>
            </a:xfrm>
            <a:prstGeom prst="ellips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 build="p" bldLvl="2" autoUpdateAnimBg="0"/>
      <p:bldP spid="133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075"/>
            <a:ext cx="8305800" cy="287463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000" dirty="0" smtClean="0"/>
              <a:t>How </a:t>
            </a:r>
            <a:r>
              <a:rPr lang="en-US" sz="4000" dirty="0"/>
              <a:t>does cellular information pass from one generation to another?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70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765550"/>
            <a:ext cx="597217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817563"/>
            <a:ext cx="8686800" cy="457200"/>
          </a:xfrm>
          <a:noFill/>
        </p:spPr>
        <p:txBody>
          <a:bodyPr/>
          <a:lstStyle/>
          <a:p>
            <a:r>
              <a:rPr lang="en-US" altLang="en-US"/>
              <a:t>Body cells are diploid; gametes are haploid.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501900"/>
          </a:xfrm>
        </p:spPr>
        <p:txBody>
          <a:bodyPr/>
          <a:lstStyle/>
          <a:p>
            <a:r>
              <a:rPr lang="en-US" altLang="en-US"/>
              <a:t>Fertilization between egg and sperm occurs in sexual reproduction. </a:t>
            </a:r>
          </a:p>
          <a:p>
            <a:r>
              <a:rPr lang="en-US" altLang="en-US"/>
              <a:t>Diploid (2</a:t>
            </a:r>
            <a:r>
              <a:rPr lang="en-US" altLang="en-US" i="1"/>
              <a:t>n</a:t>
            </a:r>
            <a:r>
              <a:rPr lang="en-US" altLang="en-US"/>
              <a:t>) cells have two copies of every chromosome.</a:t>
            </a:r>
          </a:p>
          <a:p>
            <a:pPr lvl="1"/>
            <a:r>
              <a:rPr lang="en-US" altLang="en-US"/>
              <a:t>Body cells are diploid.</a:t>
            </a:r>
          </a:p>
          <a:p>
            <a:pPr lvl="1"/>
            <a:r>
              <a:rPr lang="en-US" altLang="en-US"/>
              <a:t>Half the chromosomes come from each parent.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8638" y="920750"/>
            <a:ext cx="861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Haploid (</a:t>
            </a:r>
            <a:r>
              <a:rPr lang="en-US" altLang="en-US" i="1"/>
              <a:t>n</a:t>
            </a:r>
            <a:r>
              <a:rPr lang="en-US" altLang="en-US"/>
              <a:t>) cells have one copy of every chromosome.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482725"/>
            <a:ext cx="8610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/>
              <a:t>Gametes are haploid.</a:t>
            </a:r>
          </a:p>
          <a:p>
            <a:pPr lvl="1" eaLnBrk="1" hangingPunct="1"/>
            <a:r>
              <a:rPr lang="en-US" altLang="en-US"/>
              <a:t>Gametes have 22 autosomes and 1 sex chromosome.</a:t>
            </a:r>
          </a:p>
        </p:txBody>
      </p:sp>
      <p:pic>
        <p:nvPicPr>
          <p:cNvPr id="20487" name="Picture 7" descr="170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0389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28638" y="914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Chromosome number must be maintained in animals.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533400" y="1371600"/>
            <a:ext cx="79248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Many plants have more than two copies of each chromosome.</a:t>
            </a:r>
          </a:p>
          <a:p>
            <a:pPr eaLnBrk="1" hangingPunct="1"/>
            <a:r>
              <a:rPr lang="en-US" altLang="en-US"/>
              <a:t>Mitosis and meiosis are types of nuclear division that make different types of cells.</a:t>
            </a:r>
          </a:p>
          <a:p>
            <a:pPr eaLnBrk="1" hangingPunct="1"/>
            <a:r>
              <a:rPr lang="en-US" altLang="en-US"/>
              <a:t>Mitosis makes</a:t>
            </a:r>
            <a:br>
              <a:rPr lang="en-US" altLang="en-US"/>
            </a:br>
            <a:r>
              <a:rPr lang="en-US" altLang="en-US"/>
              <a:t>more diploid cells. </a:t>
            </a:r>
          </a:p>
        </p:txBody>
      </p:sp>
      <p:pic>
        <p:nvPicPr>
          <p:cNvPr id="21531" name="Picture 27" descr="171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976813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30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917</Words>
  <Application>Microsoft Office PowerPoint</Application>
  <PresentationFormat>On-screen Show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</vt:lpstr>
      <vt:lpstr>Blank Presentation</vt:lpstr>
      <vt:lpstr>PowerPoint Presentation</vt:lpstr>
      <vt:lpstr>PowerPoint Presentation</vt:lpstr>
      <vt:lpstr>PowerPoint Presentation</vt:lpstr>
      <vt:lpstr>You have body cells and gametes.  </vt:lpstr>
      <vt:lpstr>Your cells have autosomes and sex chromosomes.</vt:lpstr>
      <vt:lpstr>Higher order thinking #1</vt:lpstr>
      <vt:lpstr>Body cells are diploid; gametes are haploid.  </vt:lpstr>
      <vt:lpstr>PowerPoint Presentation</vt:lpstr>
      <vt:lpstr>PowerPoint Presentation</vt:lpstr>
      <vt:lpstr>PowerPoint Presentation</vt:lpstr>
      <vt:lpstr>Higher order thinking #2</vt:lpstr>
      <vt:lpstr>PowerPoint Presentation</vt:lpstr>
      <vt:lpstr>Cells go through two rounds of division in meiosis.  </vt:lpstr>
      <vt:lpstr>PowerPoint Presentation</vt:lpstr>
      <vt:lpstr>PowerPoint Presentation</vt:lpstr>
      <vt:lpstr>PowerPoint Presentation</vt:lpstr>
      <vt:lpstr>PowerPoint Presentation</vt:lpstr>
      <vt:lpstr>Haploid cells develop into mature gametes.   </vt:lpstr>
      <vt:lpstr>Higher order thinking #3</vt:lpstr>
      <vt:lpstr>Amoeba Sisters!</vt:lpstr>
      <vt:lpstr>Flip Chart it!</vt:lpstr>
      <vt:lpstr>PowerPoint Presentation</vt:lpstr>
      <vt:lpstr>Essential Question/Exit Ticket</vt:lpstr>
      <vt:lpstr>Home Learning</vt:lpstr>
      <vt:lpstr>Day two on Meiosis</vt:lpstr>
      <vt:lpstr>Copy and answer the following question on page 86 of your journal:</vt:lpstr>
      <vt:lpstr>PowerPoint Presentation</vt:lpstr>
      <vt:lpstr>Sexual reproduction creates unique combinations of genes.    </vt:lpstr>
      <vt:lpstr>Crossing over during meiosis increases genetic diversity.    </vt:lpstr>
      <vt:lpstr>PowerPoint Presentation</vt:lpstr>
      <vt:lpstr>PowerPoint Presentation</vt:lpstr>
      <vt:lpstr>Home Learning</vt:lpstr>
    </vt:vector>
  </TitlesOfParts>
  <Company>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Wood, Alicia A.</cp:lastModifiedBy>
  <cp:revision>146</cp:revision>
  <dcterms:created xsi:type="dcterms:W3CDTF">2006-09-14T16:17:10Z</dcterms:created>
  <dcterms:modified xsi:type="dcterms:W3CDTF">2016-11-22T18:21:26Z</dcterms:modified>
</cp:coreProperties>
</file>