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72"/>
  </p:notesMasterIdLst>
  <p:handoutMasterIdLst>
    <p:handoutMasterId r:id="rId73"/>
  </p:handout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3" r:id="rId13"/>
    <p:sldId id="276" r:id="rId14"/>
    <p:sldId id="277" r:id="rId15"/>
    <p:sldId id="278" r:id="rId16"/>
    <p:sldId id="279" r:id="rId17"/>
    <p:sldId id="397" r:id="rId18"/>
    <p:sldId id="28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89" r:id="rId64"/>
    <p:sldId id="390" r:id="rId65"/>
    <p:sldId id="391" r:id="rId66"/>
    <p:sldId id="392" r:id="rId67"/>
    <p:sldId id="393" r:id="rId68"/>
    <p:sldId id="394" r:id="rId69"/>
    <p:sldId id="395" r:id="rId70"/>
    <p:sldId id="39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DD319-CB30-417B-8DF2-984FA51AFE04}">
      <dgm:prSet/>
      <dgm:spPr/>
      <dgm:t>
        <a:bodyPr/>
        <a:lstStyle/>
        <a:p>
          <a:pPr rtl="0"/>
          <a:r>
            <a:rPr lang="en-US" b="1" dirty="0" smtClean="0"/>
            <a:t>Objectives:</a:t>
          </a:r>
          <a:endParaRPr lang="en-US" dirty="0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8EF37C63-9F52-427F-B212-C0BE4AF6F7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Identify the 3 subatomic particles found in atoms</a:t>
          </a:r>
          <a:endParaRPr lang="en-US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68984863-0556-429F-A8AB-2162AE3899B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Explain how isotopes are different from other atoms</a:t>
          </a:r>
          <a:endParaRPr lang="en-US" b="1" dirty="0">
            <a:solidFill>
              <a:schemeClr val="tx1"/>
            </a:solidFill>
          </a:endParaRPr>
        </a:p>
      </dgm:t>
    </dgm:pt>
    <dgm:pt modelId="{9077CE8C-6FF1-40B2-85E9-5E587A97BA65}" type="parTrans" cxnId="{9253CD3A-D5BE-45AE-89DC-DDCA21B4797D}">
      <dgm:prSet/>
      <dgm:spPr/>
      <dgm:t>
        <a:bodyPr/>
        <a:lstStyle/>
        <a:p>
          <a:endParaRPr lang="en-US"/>
        </a:p>
      </dgm:t>
    </dgm:pt>
    <dgm:pt modelId="{C0975AE4-7DD2-4AC2-BF71-EBF80597FE18}" type="sibTrans" cxnId="{9253CD3A-D5BE-45AE-89DC-DDCA21B4797D}">
      <dgm:prSet/>
      <dgm:spPr/>
      <dgm:t>
        <a:bodyPr/>
        <a:lstStyle/>
        <a:p>
          <a:endParaRPr lang="en-US"/>
        </a:p>
      </dgm:t>
    </dgm:pt>
    <dgm:pt modelId="{A089282C-F8B3-40A8-A012-4FA6FCC1E2F2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Explain how compounds are different from elements</a:t>
          </a:r>
          <a:endParaRPr lang="en-US" b="1" dirty="0">
            <a:solidFill>
              <a:schemeClr val="tx1"/>
            </a:solidFill>
          </a:endParaRPr>
        </a:p>
      </dgm:t>
    </dgm:pt>
    <dgm:pt modelId="{54765A95-5CF2-4173-B0A3-5B8BFA189FAE}" type="parTrans" cxnId="{05A2407D-30F5-4BE9-9DEB-73A155046EC3}">
      <dgm:prSet/>
      <dgm:spPr/>
      <dgm:t>
        <a:bodyPr/>
        <a:lstStyle/>
        <a:p>
          <a:endParaRPr lang="en-US"/>
        </a:p>
      </dgm:t>
    </dgm:pt>
    <dgm:pt modelId="{3CA99BCB-F896-439D-BB38-91809E364C03}" type="sibTrans" cxnId="{05A2407D-30F5-4BE9-9DEB-73A155046EC3}">
      <dgm:prSet/>
      <dgm:spPr/>
      <dgm:t>
        <a:bodyPr/>
        <a:lstStyle/>
        <a:p>
          <a:endParaRPr lang="en-US"/>
        </a:p>
      </dgm:t>
    </dgm:pt>
    <dgm:pt modelId="{B74C21F6-C5F4-49B2-BD52-D73EC689A4D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Describe the two main types of chemical bonds</a:t>
          </a:r>
          <a:endParaRPr lang="en-US" b="1" dirty="0">
            <a:solidFill>
              <a:schemeClr val="tx1"/>
            </a:solidFill>
          </a:endParaRPr>
        </a:p>
      </dgm:t>
    </dgm:pt>
    <dgm:pt modelId="{77CDD07E-EE20-4EAC-AF94-6D8E4E310FDE}" type="parTrans" cxnId="{93C932DF-5C7F-40A4-B48B-2F83C73EE03F}">
      <dgm:prSet/>
      <dgm:spPr/>
      <dgm:t>
        <a:bodyPr/>
        <a:lstStyle/>
        <a:p>
          <a:endParaRPr lang="en-US"/>
        </a:p>
      </dgm:t>
    </dgm:pt>
    <dgm:pt modelId="{80768006-707F-4D06-9032-0B006E54E7B3}" type="sibTrans" cxnId="{93C932DF-5C7F-40A4-B48B-2F83C73EE03F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91034" custLinFactNeighborY="-22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2407D-30F5-4BE9-9DEB-73A155046EC3}" srcId="{BD3DD319-CB30-417B-8DF2-984FA51AFE04}" destId="{A089282C-F8B3-40A8-A012-4FA6FCC1E2F2}" srcOrd="2" destOrd="0" parTransId="{54765A95-5CF2-4173-B0A3-5B8BFA189FAE}" sibTransId="{3CA99BCB-F896-439D-BB38-91809E364C03}"/>
    <dgm:cxn modelId="{CDFA217C-3ACC-4A6D-A51C-6E758C7710B1}" type="presOf" srcId="{0DE3036D-7A98-47AC-B946-C7C042E597C2}" destId="{8B69B9E3-8276-4AEE-BA55-A3081453BAD5}" srcOrd="0" destOrd="0" presId="urn:microsoft.com/office/officeart/2005/8/layout/vList2"/>
    <dgm:cxn modelId="{8676DA3A-9354-48F5-9A79-8D6BAFFEE036}" type="presOf" srcId="{8EF37C63-9F52-427F-B212-C0BE4AF6F773}" destId="{748C5847-E12C-4953-8690-1AFCC3CD47CF}" srcOrd="0" destOrd="0" presId="urn:microsoft.com/office/officeart/2005/8/layout/vList2"/>
    <dgm:cxn modelId="{CFD383D9-4ABE-44F0-B784-A28E60B46150}" type="presOf" srcId="{BD3DD319-CB30-417B-8DF2-984FA51AFE04}" destId="{2BE37C75-B7E5-45EB-8548-C57C3FE86E8E}" srcOrd="0" destOrd="0" presId="urn:microsoft.com/office/officeart/2005/8/layout/vList2"/>
    <dgm:cxn modelId="{8CB3F89F-3B57-450E-9203-CBECA4A7C477}" type="presOf" srcId="{B74C21F6-C5F4-49B2-BD52-D73EC689A4D3}" destId="{748C5847-E12C-4953-8690-1AFCC3CD47CF}" srcOrd="0" destOrd="3" presId="urn:microsoft.com/office/officeart/2005/8/layout/vList2"/>
    <dgm:cxn modelId="{4DABF2E4-675D-4156-899A-965E07FBC5FC}" type="presOf" srcId="{A089282C-F8B3-40A8-A012-4FA6FCC1E2F2}" destId="{748C5847-E12C-4953-8690-1AFCC3CD47CF}" srcOrd="0" destOrd="2" presId="urn:microsoft.com/office/officeart/2005/8/layout/vList2"/>
    <dgm:cxn modelId="{93C932DF-5C7F-40A4-B48B-2F83C73EE03F}" srcId="{BD3DD319-CB30-417B-8DF2-984FA51AFE04}" destId="{B74C21F6-C5F4-49B2-BD52-D73EC689A4D3}" srcOrd="3" destOrd="0" parTransId="{77CDD07E-EE20-4EAC-AF94-6D8E4E310FDE}" sibTransId="{80768006-707F-4D06-9032-0B006E54E7B3}"/>
    <dgm:cxn modelId="{00663D0A-7676-4F97-831E-986C425A6B1F}" type="presOf" srcId="{68984863-0556-429F-A8AB-2162AE3899BB}" destId="{748C5847-E12C-4953-8690-1AFCC3CD47CF}" srcOrd="0" destOrd="1" presId="urn:microsoft.com/office/officeart/2005/8/layout/vList2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9253CD3A-D5BE-45AE-89DC-DDCA21B4797D}" srcId="{BD3DD319-CB30-417B-8DF2-984FA51AFE04}" destId="{68984863-0556-429F-A8AB-2162AE3899BB}" srcOrd="1" destOrd="0" parTransId="{9077CE8C-6FF1-40B2-85E9-5E587A97BA65}" sibTransId="{C0975AE4-7DD2-4AC2-BF71-EBF80597FE18}"/>
    <dgm:cxn modelId="{089DD0DB-D7F9-4245-A741-F38F12F9A96C}" type="presParOf" srcId="{8B69B9E3-8276-4AEE-BA55-A3081453BAD5}" destId="{2BE37C75-B7E5-45EB-8548-C57C3FE86E8E}" srcOrd="0" destOrd="0" presId="urn:microsoft.com/office/officeart/2005/8/layout/vList2"/>
    <dgm:cxn modelId="{B478955E-1BEC-437F-9B89-A623130D9B06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920DE-FA86-4835-BFFA-CA08198352A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C88CC4-AD86-402C-BBDF-6B0FF4D63F1D}">
      <dgm:prSet/>
      <dgm:spPr/>
      <dgm:t>
        <a:bodyPr/>
        <a:lstStyle/>
        <a:p>
          <a:pPr algn="ctr" rtl="0"/>
          <a:r>
            <a:rPr lang="en-US" b="1" dirty="0" smtClean="0"/>
            <a:t>Basic Chemistry </a:t>
          </a:r>
          <a:endParaRPr lang="en-US" b="1" dirty="0"/>
        </a:p>
      </dgm:t>
    </dgm:pt>
    <dgm:pt modelId="{528B4B3A-ABF7-4CCE-AA8C-9107F9A6BE5D}" type="sibTrans" cxnId="{3D7165C9-03DC-4348-B2F4-4BD13DA44686}">
      <dgm:prSet/>
      <dgm:spPr/>
      <dgm:t>
        <a:bodyPr/>
        <a:lstStyle/>
        <a:p>
          <a:endParaRPr lang="en-US"/>
        </a:p>
      </dgm:t>
    </dgm:pt>
    <dgm:pt modelId="{6FD0674F-327D-4BEF-9E92-7CF75B4C664C}" type="parTrans" cxnId="{3D7165C9-03DC-4348-B2F4-4BD13DA44686}">
      <dgm:prSet/>
      <dgm:spPr/>
      <dgm:t>
        <a:bodyPr/>
        <a:lstStyle/>
        <a:p>
          <a:endParaRPr lang="en-US"/>
        </a:p>
      </dgm:t>
    </dgm:pt>
    <dgm:pt modelId="{E2720ADE-C40C-4DB4-AFCF-27D4AF85CAB2}" type="pres">
      <dgm:prSet presAssocID="{46D920DE-FA86-4835-BFFA-CA0819835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164BDA-2806-470B-96CB-31A77277CE9B}" type="pres">
      <dgm:prSet presAssocID="{FFC88CC4-AD86-402C-BBDF-6B0FF4D63F1D}" presName="parentText" presStyleLbl="node1" presStyleIdx="0" presStyleCnt="1" custLinFactNeighborX="2727" custLinFactNeighborY="-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0C69E-0A05-4BB0-B28D-7670AB0C08BC}" type="presOf" srcId="{46D920DE-FA86-4835-BFFA-CA08198352A4}" destId="{E2720ADE-C40C-4DB4-AFCF-27D4AF85CAB2}" srcOrd="0" destOrd="0" presId="urn:microsoft.com/office/officeart/2005/8/layout/vList2"/>
    <dgm:cxn modelId="{3D7165C9-03DC-4348-B2F4-4BD13DA44686}" srcId="{46D920DE-FA86-4835-BFFA-CA08198352A4}" destId="{FFC88CC4-AD86-402C-BBDF-6B0FF4D63F1D}" srcOrd="0" destOrd="0" parTransId="{6FD0674F-327D-4BEF-9E92-7CF75B4C664C}" sibTransId="{528B4B3A-ABF7-4CCE-AA8C-9107F9A6BE5D}"/>
    <dgm:cxn modelId="{2F72A4E4-C1B3-4279-B9A4-C66380865418}" type="presOf" srcId="{FFC88CC4-AD86-402C-BBDF-6B0FF4D63F1D}" destId="{BE164BDA-2806-470B-96CB-31A77277CE9B}" srcOrd="0" destOrd="0" presId="urn:microsoft.com/office/officeart/2005/8/layout/vList2"/>
    <dgm:cxn modelId="{20AE54CC-9F77-494F-B0E7-A2AC45C4291C}" type="presParOf" srcId="{E2720ADE-C40C-4DB4-AFCF-27D4AF85CAB2}" destId="{BE164BDA-2806-470B-96CB-31A77277CE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CE3BA5-B332-4EBA-AA77-94E927AC1219}" type="doc">
      <dgm:prSet loTypeId="urn:microsoft.com/office/officeart/2005/8/layout/pyramid3" loCatId="pyramid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98494-BDFE-4653-9EEA-F59D50E9881C}">
      <dgm:prSet custT="1"/>
      <dgm:spPr/>
      <dgm:t>
        <a:bodyPr/>
        <a:lstStyle/>
        <a:p>
          <a:pPr rtl="0"/>
          <a:r>
            <a:rPr lang="en-US" sz="2800" b="1" i="0" dirty="0" smtClean="0">
              <a:solidFill>
                <a:schemeClr val="bg1"/>
              </a:solidFill>
            </a:rPr>
            <a:t>__________</a:t>
          </a:r>
          <a:r>
            <a:rPr lang="en-US" sz="2800" b="1" dirty="0" smtClean="0">
              <a:solidFill>
                <a:schemeClr val="bg1"/>
              </a:solidFill>
            </a:rPr>
            <a:t> </a:t>
          </a:r>
          <a:r>
            <a:rPr lang="en-US" sz="2800" b="1" dirty="0" smtClean="0"/>
            <a:t>is anything that takes up space and has </a:t>
          </a:r>
          <a:r>
            <a:rPr lang="en-US" sz="2800" b="1" dirty="0" smtClean="0">
              <a:solidFill>
                <a:schemeClr val="bg1"/>
              </a:solidFill>
            </a:rPr>
            <a:t>______</a:t>
          </a:r>
          <a:endParaRPr lang="en-US" sz="2800" dirty="0">
            <a:solidFill>
              <a:schemeClr val="bg1"/>
            </a:solidFill>
          </a:endParaRPr>
        </a:p>
      </dgm:t>
    </dgm:pt>
    <dgm:pt modelId="{58AD8B7C-D892-44B2-81F6-CF7B91C701CE}" type="parTrans" cxnId="{EB251063-FEA7-47B1-AD37-24279B350212}">
      <dgm:prSet/>
      <dgm:spPr/>
      <dgm:t>
        <a:bodyPr/>
        <a:lstStyle/>
        <a:p>
          <a:endParaRPr lang="en-US"/>
        </a:p>
      </dgm:t>
    </dgm:pt>
    <dgm:pt modelId="{3C6068CC-BA08-45FA-95ED-B098C3EACB4D}" type="sibTrans" cxnId="{EB251063-FEA7-47B1-AD37-24279B350212}">
      <dgm:prSet/>
      <dgm:spPr/>
      <dgm:t>
        <a:bodyPr/>
        <a:lstStyle/>
        <a:p>
          <a:endParaRPr lang="en-US"/>
        </a:p>
      </dgm:t>
    </dgm:pt>
    <dgm:pt modelId="{7E5A3853-2FA6-48C4-A2F3-7581386C3D57}">
      <dgm:prSet/>
      <dgm:spPr/>
      <dgm:t>
        <a:bodyPr/>
        <a:lstStyle/>
        <a:p>
          <a:pPr rtl="0"/>
          <a:r>
            <a:rPr lang="en-US" b="1" dirty="0" smtClean="0"/>
            <a:t>All matter, living or nonliving, is made up </a:t>
          </a:r>
          <a:r>
            <a:rPr lang="en-US" b="1" dirty="0" smtClean="0"/>
            <a:t>of _________</a:t>
          </a:r>
          <a:r>
            <a:rPr lang="en-US" b="1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412BB72B-B956-4BD2-8B5D-6DBAF0DC9024}" type="parTrans" cxnId="{A69C9BE0-BB55-478C-95D5-94AB65F13697}">
      <dgm:prSet/>
      <dgm:spPr/>
      <dgm:t>
        <a:bodyPr/>
        <a:lstStyle/>
        <a:p>
          <a:endParaRPr lang="en-US"/>
        </a:p>
      </dgm:t>
    </dgm:pt>
    <dgm:pt modelId="{1E12DDDE-0146-426A-8407-E0742B61E760}" type="sibTrans" cxnId="{A69C9BE0-BB55-478C-95D5-94AB65F13697}">
      <dgm:prSet/>
      <dgm:spPr/>
      <dgm:t>
        <a:bodyPr/>
        <a:lstStyle/>
        <a:p>
          <a:endParaRPr lang="en-US"/>
        </a:p>
      </dgm:t>
    </dgm:pt>
    <dgm:pt modelId="{E0A0AF0F-8DD1-4A09-9EA7-E8DD687C9854}">
      <dgm:prSet/>
      <dgm:spPr/>
      <dgm:t>
        <a:bodyPr/>
        <a:lstStyle/>
        <a:p>
          <a:pPr rtl="0"/>
          <a:endParaRPr lang="en-US" b="1" dirty="0"/>
        </a:p>
      </dgm:t>
    </dgm:pt>
    <dgm:pt modelId="{A9BD0534-5044-4C45-B20C-ADE3C60F6B41}" type="parTrans" cxnId="{88BA5A85-6E41-461F-BE1D-407AB4146AE9}">
      <dgm:prSet/>
      <dgm:spPr/>
      <dgm:t>
        <a:bodyPr/>
        <a:lstStyle/>
        <a:p>
          <a:endParaRPr lang="en-US"/>
        </a:p>
      </dgm:t>
    </dgm:pt>
    <dgm:pt modelId="{0EC7DD9C-BB0F-4749-A82E-ED7EA1B28302}" type="sibTrans" cxnId="{88BA5A85-6E41-461F-BE1D-407AB4146AE9}">
      <dgm:prSet/>
      <dgm:spPr/>
      <dgm:t>
        <a:bodyPr/>
        <a:lstStyle/>
        <a:p>
          <a:endParaRPr lang="en-US"/>
        </a:p>
      </dgm:t>
    </dgm:pt>
    <dgm:pt modelId="{CD4C50AC-DF75-4690-9783-4B9D70A9C1ED}" type="pres">
      <dgm:prSet presAssocID="{EACE3BA5-B332-4EBA-AA77-94E927AC12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D0B82-61AF-4E53-B198-F7C68098C2F1}" type="pres">
      <dgm:prSet presAssocID="{58198494-BDFE-4653-9EEA-F59D50E9881C}" presName="Name8" presStyleCnt="0"/>
      <dgm:spPr/>
    </dgm:pt>
    <dgm:pt modelId="{51864645-1F1B-4CF7-8226-BA7E2E9ECB9D}" type="pres">
      <dgm:prSet presAssocID="{58198494-BDFE-4653-9EEA-F59D50E9881C}" presName="level" presStyleLbl="node1" presStyleIdx="0" presStyleCnt="3" custScaleY="41797" custLinFactNeighborX="-5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9F4EB-FFC4-4C09-B69A-A25ADFAB1070}" type="pres">
      <dgm:prSet presAssocID="{58198494-BDFE-4653-9EEA-F59D50E988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EE073-71BD-4611-91EA-D6DCEBB66C75}" type="pres">
      <dgm:prSet presAssocID="{7E5A3853-2FA6-48C4-A2F3-7581386C3D57}" presName="Name8" presStyleCnt="0"/>
      <dgm:spPr/>
    </dgm:pt>
    <dgm:pt modelId="{F8028D10-593E-4A12-BF6B-731CE1F8511E}" type="pres">
      <dgm:prSet presAssocID="{7E5A3853-2FA6-48C4-A2F3-7581386C3D57}" presName="level" presStyleLbl="node1" presStyleIdx="1" presStyleCnt="3" custScaleY="48950" custLinFactNeighborX="577" custLinFactNeighborY="-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6955C-433A-4933-9292-0E72D715436C}" type="pres">
      <dgm:prSet presAssocID="{7E5A3853-2FA6-48C4-A2F3-7581386C3D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933B0-DD5C-4461-8C5B-F3B4F583EF44}" type="pres">
      <dgm:prSet presAssocID="{E0A0AF0F-8DD1-4A09-9EA7-E8DD687C9854}" presName="Name8" presStyleCnt="0"/>
      <dgm:spPr/>
    </dgm:pt>
    <dgm:pt modelId="{CD0AF951-C37E-4310-B9C8-D61312BC367C}" type="pres">
      <dgm:prSet presAssocID="{E0A0AF0F-8DD1-4A09-9EA7-E8DD687C9854}" presName="level" presStyleLbl="node1" presStyleIdx="2" presStyleCnt="3" custLinFactNeighborY="33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D9C9D-FFAC-4AF0-99DF-10AF5812F962}" type="pres">
      <dgm:prSet presAssocID="{E0A0AF0F-8DD1-4A09-9EA7-E8DD687C98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593E4-8763-4647-9AFB-D775BD9750AB}" type="presOf" srcId="{E0A0AF0F-8DD1-4A09-9EA7-E8DD687C9854}" destId="{CD0AF951-C37E-4310-B9C8-D61312BC367C}" srcOrd="0" destOrd="0" presId="urn:microsoft.com/office/officeart/2005/8/layout/pyramid3"/>
    <dgm:cxn modelId="{344EE9B2-9DC3-4FDF-BD20-4DEEDA4AF02D}" type="presOf" srcId="{E0A0AF0F-8DD1-4A09-9EA7-E8DD687C9854}" destId="{867D9C9D-FFAC-4AF0-99DF-10AF5812F962}" srcOrd="1" destOrd="0" presId="urn:microsoft.com/office/officeart/2005/8/layout/pyramid3"/>
    <dgm:cxn modelId="{88BA5A85-6E41-461F-BE1D-407AB4146AE9}" srcId="{EACE3BA5-B332-4EBA-AA77-94E927AC1219}" destId="{E0A0AF0F-8DD1-4A09-9EA7-E8DD687C9854}" srcOrd="2" destOrd="0" parTransId="{A9BD0534-5044-4C45-B20C-ADE3C60F6B41}" sibTransId="{0EC7DD9C-BB0F-4749-A82E-ED7EA1B28302}"/>
    <dgm:cxn modelId="{D14D6625-ACC9-488E-B9D4-9370F77490D3}" type="presOf" srcId="{58198494-BDFE-4653-9EEA-F59D50E9881C}" destId="{E589F4EB-FFC4-4C09-B69A-A25ADFAB1070}" srcOrd="1" destOrd="0" presId="urn:microsoft.com/office/officeart/2005/8/layout/pyramid3"/>
    <dgm:cxn modelId="{9BEC99D5-0470-4C01-8A0F-91A3606FDD03}" type="presOf" srcId="{7E5A3853-2FA6-48C4-A2F3-7581386C3D57}" destId="{F8028D10-593E-4A12-BF6B-731CE1F8511E}" srcOrd="0" destOrd="0" presId="urn:microsoft.com/office/officeart/2005/8/layout/pyramid3"/>
    <dgm:cxn modelId="{25B0D226-A84B-44F2-9C57-2CF38F9EB8D4}" type="presOf" srcId="{7E5A3853-2FA6-48C4-A2F3-7581386C3D57}" destId="{50B6955C-433A-4933-9292-0E72D715436C}" srcOrd="1" destOrd="0" presId="urn:microsoft.com/office/officeart/2005/8/layout/pyramid3"/>
    <dgm:cxn modelId="{EB251063-FEA7-47B1-AD37-24279B350212}" srcId="{EACE3BA5-B332-4EBA-AA77-94E927AC1219}" destId="{58198494-BDFE-4653-9EEA-F59D50E9881C}" srcOrd="0" destOrd="0" parTransId="{58AD8B7C-D892-44B2-81F6-CF7B91C701CE}" sibTransId="{3C6068CC-BA08-45FA-95ED-B098C3EACB4D}"/>
    <dgm:cxn modelId="{41F10AEA-FF3F-4237-B154-942216D538F3}" type="presOf" srcId="{58198494-BDFE-4653-9EEA-F59D50E9881C}" destId="{51864645-1F1B-4CF7-8226-BA7E2E9ECB9D}" srcOrd="0" destOrd="0" presId="urn:microsoft.com/office/officeart/2005/8/layout/pyramid3"/>
    <dgm:cxn modelId="{D2C95DAB-BF0B-4965-AEC6-89FD43B4299A}" type="presOf" srcId="{EACE3BA5-B332-4EBA-AA77-94E927AC1219}" destId="{CD4C50AC-DF75-4690-9783-4B9D70A9C1ED}" srcOrd="0" destOrd="0" presId="urn:microsoft.com/office/officeart/2005/8/layout/pyramid3"/>
    <dgm:cxn modelId="{A69C9BE0-BB55-478C-95D5-94AB65F13697}" srcId="{EACE3BA5-B332-4EBA-AA77-94E927AC1219}" destId="{7E5A3853-2FA6-48C4-A2F3-7581386C3D57}" srcOrd="1" destOrd="0" parTransId="{412BB72B-B956-4BD2-8B5D-6DBAF0DC9024}" sibTransId="{1E12DDDE-0146-426A-8407-E0742B61E760}"/>
    <dgm:cxn modelId="{EBEBDB0C-FA2D-46CB-9D37-71E9C834A2A6}" type="presParOf" srcId="{CD4C50AC-DF75-4690-9783-4B9D70A9C1ED}" destId="{2ABD0B82-61AF-4E53-B198-F7C68098C2F1}" srcOrd="0" destOrd="0" presId="urn:microsoft.com/office/officeart/2005/8/layout/pyramid3"/>
    <dgm:cxn modelId="{372FD745-42A2-4708-B91E-F30804FB1A69}" type="presParOf" srcId="{2ABD0B82-61AF-4E53-B198-F7C68098C2F1}" destId="{51864645-1F1B-4CF7-8226-BA7E2E9ECB9D}" srcOrd="0" destOrd="0" presId="urn:microsoft.com/office/officeart/2005/8/layout/pyramid3"/>
    <dgm:cxn modelId="{34D4591F-B53D-406E-8D67-B6E65A1E482C}" type="presParOf" srcId="{2ABD0B82-61AF-4E53-B198-F7C68098C2F1}" destId="{E589F4EB-FFC4-4C09-B69A-A25ADFAB1070}" srcOrd="1" destOrd="0" presId="urn:microsoft.com/office/officeart/2005/8/layout/pyramid3"/>
    <dgm:cxn modelId="{A0ACB653-EA44-4B63-B94D-FAC0201AABFB}" type="presParOf" srcId="{CD4C50AC-DF75-4690-9783-4B9D70A9C1ED}" destId="{372EE073-71BD-4611-91EA-D6DCEBB66C75}" srcOrd="1" destOrd="0" presId="urn:microsoft.com/office/officeart/2005/8/layout/pyramid3"/>
    <dgm:cxn modelId="{63729484-86AB-457B-9506-E628934216CE}" type="presParOf" srcId="{372EE073-71BD-4611-91EA-D6DCEBB66C75}" destId="{F8028D10-593E-4A12-BF6B-731CE1F8511E}" srcOrd="0" destOrd="0" presId="urn:microsoft.com/office/officeart/2005/8/layout/pyramid3"/>
    <dgm:cxn modelId="{134D34BC-E6A6-4ABF-8CD3-5DE5F6C745A0}" type="presParOf" srcId="{372EE073-71BD-4611-91EA-D6DCEBB66C75}" destId="{50B6955C-433A-4933-9292-0E72D715436C}" srcOrd="1" destOrd="0" presId="urn:microsoft.com/office/officeart/2005/8/layout/pyramid3"/>
    <dgm:cxn modelId="{7E0D196E-7E46-4533-AA8F-2E4891ADA975}" type="presParOf" srcId="{CD4C50AC-DF75-4690-9783-4B9D70A9C1ED}" destId="{471933B0-DD5C-4461-8C5B-F3B4F583EF44}" srcOrd="2" destOrd="0" presId="urn:microsoft.com/office/officeart/2005/8/layout/pyramid3"/>
    <dgm:cxn modelId="{29B690ED-79FD-49B1-BD35-013FB2342ED2}" type="presParOf" srcId="{471933B0-DD5C-4461-8C5B-F3B4F583EF44}" destId="{CD0AF951-C37E-4310-B9C8-D61312BC367C}" srcOrd="0" destOrd="0" presId="urn:microsoft.com/office/officeart/2005/8/layout/pyramid3"/>
    <dgm:cxn modelId="{3E7B6E67-8690-4619-9B6A-7F8410DA9360}" type="presParOf" srcId="{471933B0-DD5C-4461-8C5B-F3B4F583EF44}" destId="{867D9C9D-FFAC-4AF0-99DF-10AF5812F96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0"/>
          <a:ext cx="4191000" cy="553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Objectives:</a:t>
          </a:r>
          <a:endParaRPr lang="en-US" sz="2400" kern="1200" dirty="0"/>
        </a:p>
      </dsp:txBody>
      <dsp:txXfrm>
        <a:off x="27037" y="27037"/>
        <a:ext cx="4136926" cy="499776"/>
      </dsp:txXfrm>
    </dsp:sp>
    <dsp:sp modelId="{748C5847-E12C-4953-8690-1AFCC3CD47CF}">
      <dsp:nvSpPr>
        <dsp:cNvPr id="0" name=""/>
        <dsp:cNvSpPr/>
      </dsp:nvSpPr>
      <dsp:spPr>
        <a:xfrm>
          <a:off x="0" y="605539"/>
          <a:ext cx="4191000" cy="236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kern="1200" dirty="0" smtClean="0">
              <a:solidFill>
                <a:schemeClr val="tx1"/>
              </a:solidFill>
            </a:rPr>
            <a:t>Identify the 3 subatomic particles found in atoms</a:t>
          </a:r>
          <a:endParaRPr lang="en-US" sz="1900" b="1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kern="1200" dirty="0" smtClean="0">
              <a:solidFill>
                <a:schemeClr val="tx1"/>
              </a:solidFill>
            </a:rPr>
            <a:t>Explain how isotopes are different from other atoms</a:t>
          </a:r>
          <a:endParaRPr lang="en-US" sz="1900" b="1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kern="1200" dirty="0" smtClean="0">
              <a:solidFill>
                <a:schemeClr val="tx1"/>
              </a:solidFill>
            </a:rPr>
            <a:t>Explain how compounds are different from elements</a:t>
          </a:r>
          <a:endParaRPr lang="en-US" sz="1900" b="1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kern="1200" dirty="0" smtClean="0">
              <a:solidFill>
                <a:schemeClr val="tx1"/>
              </a:solidFill>
            </a:rPr>
            <a:t>Describe the two main types of chemical bonds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0" y="605539"/>
        <a:ext cx="4191000" cy="236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64BDA-2806-470B-96CB-31A77277CE9B}">
      <dsp:nvSpPr>
        <dsp:cNvPr id="0" name=""/>
        <dsp:cNvSpPr/>
      </dsp:nvSpPr>
      <dsp:spPr>
        <a:xfrm>
          <a:off x="0" y="4"/>
          <a:ext cx="853440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Basic Chemistry </a:t>
          </a:r>
          <a:endParaRPr lang="en-US" sz="4800" b="1" kern="1200" dirty="0"/>
        </a:p>
      </dsp:txBody>
      <dsp:txXfrm>
        <a:off x="54830" y="54834"/>
        <a:ext cx="8424740" cy="1013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4645-1F1B-4CF7-8226-BA7E2E9ECB9D}">
      <dsp:nvSpPr>
        <dsp:cNvPr id="0" name=""/>
        <dsp:cNvSpPr/>
      </dsp:nvSpPr>
      <dsp:spPr>
        <a:xfrm rot="10800000">
          <a:off x="0" y="0"/>
          <a:ext cx="8458200" cy="991741"/>
        </a:xfrm>
        <a:prstGeom prst="trapezoid">
          <a:avLst>
            <a:gd name="adj" fmla="val 9344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solidFill>
                <a:schemeClr val="bg1"/>
              </a:solidFill>
            </a:rPr>
            <a:t>__________</a:t>
          </a:r>
          <a:r>
            <a:rPr lang="en-US" sz="2800" b="1" kern="1200" dirty="0" smtClean="0">
              <a:solidFill>
                <a:schemeClr val="bg1"/>
              </a:solidFill>
            </a:rPr>
            <a:t> </a:t>
          </a:r>
          <a:r>
            <a:rPr lang="en-US" sz="2800" b="1" kern="1200" dirty="0" smtClean="0"/>
            <a:t>is anything that takes up space and has </a:t>
          </a:r>
          <a:r>
            <a:rPr lang="en-US" sz="2800" b="1" kern="1200" dirty="0" smtClean="0">
              <a:solidFill>
                <a:schemeClr val="bg1"/>
              </a:solidFill>
            </a:rPr>
            <a:t>______</a:t>
          </a:r>
          <a:endParaRPr lang="en-US" sz="2800" kern="1200" dirty="0">
            <a:solidFill>
              <a:schemeClr val="bg1"/>
            </a:solidFill>
          </a:endParaRPr>
        </a:p>
      </dsp:txBody>
      <dsp:txXfrm rot="-10800000">
        <a:off x="1480184" y="0"/>
        <a:ext cx="5497830" cy="991741"/>
      </dsp:txXfrm>
    </dsp:sp>
    <dsp:sp modelId="{F8028D10-593E-4A12-BF6B-731CE1F8511E}">
      <dsp:nvSpPr>
        <dsp:cNvPr id="0" name=""/>
        <dsp:cNvSpPr/>
      </dsp:nvSpPr>
      <dsp:spPr>
        <a:xfrm rot="10800000">
          <a:off x="964801" y="990602"/>
          <a:ext cx="6604816" cy="1161464"/>
        </a:xfrm>
        <a:prstGeom prst="trapezoid">
          <a:avLst>
            <a:gd name="adj" fmla="val 9344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All matter, living or nonliving, is made up </a:t>
          </a:r>
          <a:r>
            <a:rPr lang="en-US" sz="2700" b="1" kern="1200" dirty="0" smtClean="0"/>
            <a:t>of _________</a:t>
          </a:r>
          <a:r>
            <a:rPr lang="en-US" sz="2700" b="1" kern="1200" dirty="0" smtClean="0">
              <a:solidFill>
                <a:schemeClr val="bg1"/>
              </a:solidFill>
            </a:rPr>
            <a:t> </a:t>
          </a:r>
          <a:endParaRPr lang="en-US" sz="2700" kern="1200" dirty="0">
            <a:solidFill>
              <a:schemeClr val="bg1"/>
            </a:solidFill>
          </a:endParaRPr>
        </a:p>
      </dsp:txBody>
      <dsp:txXfrm rot="-10800000">
        <a:off x="2120644" y="990602"/>
        <a:ext cx="4293130" cy="1161464"/>
      </dsp:txXfrm>
    </dsp:sp>
    <dsp:sp modelId="{CD0AF951-C37E-4310-B9C8-D61312BC367C}">
      <dsp:nvSpPr>
        <dsp:cNvPr id="0" name=""/>
        <dsp:cNvSpPr/>
      </dsp:nvSpPr>
      <dsp:spPr>
        <a:xfrm rot="10800000">
          <a:off x="2011974" y="2153205"/>
          <a:ext cx="4434250" cy="2372757"/>
        </a:xfrm>
        <a:prstGeom prst="trapezoid">
          <a:avLst>
            <a:gd name="adj" fmla="val 9344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 dirty="0"/>
        </a:p>
      </dsp:txBody>
      <dsp:txXfrm rot="-10800000">
        <a:off x="2011974" y="2153205"/>
        <a:ext cx="4434250" cy="2372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DF139-69C7-4260-89E6-B9140E928E0F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AEA78-24A6-4F37-B96E-DE663CBEC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C11E8-27F0-4C1D-8ABF-246EFD172D31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350BE-B705-4662-B1E7-512BECC6A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8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E74FB83A-282E-48D5-8896-1682E7B78593}" type="slidenum">
              <a:rPr lang="en-US" sz="1200">
                <a:solidFill>
                  <a:prstClr val="black"/>
                </a:solidFill>
              </a:rPr>
              <a:pPr eaLnBrk="1" hangingPunct="1">
                <a:buClr>
                  <a:srgbClr val="4F81BD"/>
                </a:buClr>
              </a:pPr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B2DB6-788E-455D-93B6-EE00D307CF2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BCE11-5187-4B5F-8B94-3864A1D51D57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93347-AB89-4D57-898D-D247E486ED02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D1406-EF20-4561-9FAB-47CAAC294EDD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52F7F-7B6B-4871-93BB-0CECE8A0D845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51D0D-0472-474B-AD8B-2034A9080F80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78DB1-B271-4396-97D6-F54240945FFC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55CB0-AE8C-4BDF-99DC-EF131D58F9C7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6D452-B2DA-4C21-BC61-7417B8ACD98D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48D87-0F42-42BB-A65A-58D9CF349F86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44F873BF-6B85-472E-B0D9-5BDDBCC44AA4}" type="slidenum">
              <a:rPr lang="en-US" sz="1200">
                <a:solidFill>
                  <a:prstClr val="black"/>
                </a:solidFill>
              </a:rPr>
              <a:pPr eaLnBrk="1" hangingPunct="1">
                <a:buClr>
                  <a:srgbClr val="4F81BD"/>
                </a:buClr>
              </a:pPr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D46B9-7077-451A-910D-FB54E624CA64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B5F94-0307-4AC4-96B8-6D03E181423D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C29E-6E2A-4835-B889-A8ABEDFC53F3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DB326-BDA2-4E47-AF50-1DD75B2BDE2D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7FE95-DD2B-4A38-B947-E44AF947591C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82589-FBD9-4FBF-AE64-C6F738AB3FBA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C9CEF-F948-4BFA-9385-9FDEFDE391AE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55855-1331-443B-AC2F-79790EF8D2D1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9BB91-9BD1-4F0E-A261-3F4F7AF3C06C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B5792-6C95-4E2D-986E-FA2ED68B574A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069DD88E-FFC7-4558-A2A6-0B42189F5265}" type="slidenum">
              <a:rPr lang="en-US" sz="1200">
                <a:solidFill>
                  <a:prstClr val="black"/>
                </a:solidFill>
              </a:rPr>
              <a:pPr eaLnBrk="1" hangingPunct="1">
                <a:buClr>
                  <a:srgbClr val="4F81BD"/>
                </a:buClr>
              </a:pPr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96972-3115-489E-B49A-8A294BA696D7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8F2D9-1FC7-4854-B073-06FA357540DC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AAF72-5A6E-4E13-83DD-9355DFBFF4EB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CBF48-0321-4105-8A99-C7F08FE39077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04932-E3D3-47AD-938E-DAE248BEBF0E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D7948-2643-4CAA-949F-598D43811C1E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7D0C7-CEDB-4BA9-B018-D23A39D763F6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BE6E2-42C7-494C-B479-D2249144BF4C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305CD-7785-48D7-8CE1-81E647D365A7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86E9B-BA33-453C-A69F-D202CB8AB775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14F44E0B-7992-4E20-97E2-E178B7765D63}" type="slidenum">
              <a:rPr lang="en-US" sz="1200">
                <a:solidFill>
                  <a:prstClr val="black"/>
                </a:solidFill>
              </a:rPr>
              <a:pPr eaLnBrk="1" hangingPunct="1">
                <a:buClr>
                  <a:srgbClr val="4F81BD"/>
                </a:buClr>
              </a:pPr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02EB3-03D4-4600-B45B-1255C285827F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F51CB-3AFB-45DA-A3F6-ED16448AE7A3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C9289-D934-4EDE-A697-DBCFFA7DBEF4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D538E-32E9-44A9-9E29-4E5578ADED82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047FD-B128-4AAA-B275-837EC4072778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B53D1-E2C5-4018-A0F4-EDCA4F333C34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2C112-054F-4740-B122-86AA03C21600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57C78-014D-49F8-8B08-F6B2F7DBF732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18E34-B807-4822-BC60-C98C635BA2FC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9B9E9-7EEF-43B9-8042-3F218A73FB99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72407-588B-491D-84C6-F990097A747D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867EC-A71D-47E9-A063-4B682B99C9B5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AD866-06A0-435D-9026-DEB606F9E884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338ED-3DA4-4B68-AE63-22E7B5E954C6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B675-B53E-49F4-AF55-CB8166DC1B20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E9335-4A2C-4F54-B744-7960357605A0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D957D-6ED6-44A2-A803-2E02C4ABBF05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F8CB0-DB3A-4D19-B3D1-C69EF0F6E7F0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0BBFF-0599-4817-8B9B-9CD6D5300C3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07712-D857-41E5-8DC2-6039CB84A6D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213C3-3E8B-4359-856C-FA93755DC22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C5EDA-B2CA-4E87-B064-30D7F405B0CC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CC99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400">
                <a:solidFill>
                  <a:srgbClr val="F8F8F8"/>
                </a:solidFill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CC99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400">
                <a:solidFill>
                  <a:srgbClr val="F8F8F8"/>
                </a:solidFill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9F8F6-3DDE-444A-B49B-F84C62AF1239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530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8D15-0537-4680-B1C4-DA03C7505D0B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236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2C8E-CB7D-4100-9AB6-7F3BA2841E1E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54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800B-7087-423D-BEC2-AD52E948C339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458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35EC-AE15-4DCC-834B-033E96CCE039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534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28FC-B019-4B85-9A01-A0F86A9BECF4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957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328B-C564-4437-9957-4E5A8F37F527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079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E525-AE06-49A2-A6E5-EA736FA50A13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05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8A9-D6D8-4750-93B5-2EBBA490AFEC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543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A0A8-8B65-46B2-9E76-0DC4A73976D7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845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64BE-D79C-4B4D-8D0A-EB69EFF875AD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659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FE1B-339F-4832-9A48-61C6186AEA0B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646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6B64-6149-4D9B-8B71-C0345BEB5413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276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726C-287C-478B-A5F0-EB3EE23DD1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7D0A-BC08-4AC5-AA0E-E63BD0176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353E-0136-4DC4-BDD9-7A31FDA06A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445A-333F-4FF0-A0DF-2F634010E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C57D4-B069-4499-BC44-A279125708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1F975-0366-4922-B65D-BF918CB99F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3386F-2884-486D-AE62-890DCD0A6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E741-867E-481B-9693-4FB90CBEE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1FD0-E116-4CAD-AB12-CE59C3060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6FFE-9F37-4539-AFE1-9BEC1653F8BD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88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61AD-0930-43AB-9D56-D2B6C8C35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9B48-3D82-431D-B1A0-2CBE10C81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AE6F-39B8-4CEF-B673-F6BEE3371BD0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56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C41D7-B3D9-4B00-81E8-24E8DC6BEEEE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968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4CFFB-48BB-475F-931F-4849E4780C09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84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E1B4-7B9D-4676-BC74-3DD1856A2998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313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B1D2-47A9-488E-96B3-66234C74E361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26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1E80-B3D5-4950-BC88-0369BB132A02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42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/>
            </a:lvl1pPr>
          </a:lstStyle>
          <a:p>
            <a:pPr fontAlgn="base">
              <a:spcAft>
                <a:spcPct val="0"/>
              </a:spcAft>
              <a:defRPr/>
            </a:pPr>
            <a:fld id="{F5F88DDF-23AE-4390-83D7-2710D7151E33}" type="slidenum">
              <a:rPr lang="en-US">
                <a:solidFill>
                  <a:srgbClr val="F8F8F8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266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  <a:defRPr/>
            </a:pPr>
            <a:endParaRPr lang="en-US" sz="2400">
              <a:solidFill>
                <a:srgbClr val="F8F8F8"/>
              </a:solidFill>
            </a:endParaRPr>
          </a:p>
        </p:txBody>
      </p:sp>
      <p:sp>
        <p:nvSpPr>
          <p:cNvPr id="266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  <a:defRPr/>
            </a:pPr>
            <a:endParaRPr lang="en-US" sz="2400">
              <a:solidFill>
                <a:srgbClr val="F8F8F8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8BDA0-8F53-4BF9-BAB7-24C198668D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71600"/>
            <a:ext cx="5248835" cy="17021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2-1 </a:t>
            </a:r>
            <a:br>
              <a:rPr lang="en-US" sz="4000" b="1" dirty="0" smtClean="0"/>
            </a:br>
            <a:r>
              <a:rPr lang="en-US" sz="4000" b="1" dirty="0" smtClean="0"/>
              <a:t>The Nature of Matter</a:t>
            </a:r>
            <a:endParaRPr lang="en-US" sz="44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3088873"/>
              </p:ext>
            </p:extLst>
          </p:nvPr>
        </p:nvGraphicFramePr>
        <p:xfrm>
          <a:off x="152400" y="3581400"/>
          <a:ext cx="4191000" cy="302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230067" cy="3156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214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8" descr="Periodic_Tabl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43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Periodic Table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905000"/>
            <a:ext cx="76612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periodic table organizes the 118 known elements in a particular way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element’s position predicts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Physical and chemical properties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How an element will react with others</a:t>
            </a:r>
          </a:p>
        </p:txBody>
      </p:sp>
      <p:pic>
        <p:nvPicPr>
          <p:cNvPr id="4" name="Picture 4" descr="period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395053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in a square?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Different periodic tables can include various bits of information, but usually: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atomic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symbol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atomic mass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number of valence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state of matter at room temperature.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2133600"/>
          <a:ext cx="3754438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3" imgW="4057143" imgH="4105848" progId="PBrush">
                  <p:embed/>
                </p:oleObj>
              </mc:Choice>
              <mc:Fallback>
                <p:oleObj name="Bitmap Image" r:id="rId3" imgW="4057143" imgH="4105848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133600"/>
                        <a:ext cx="3754438" cy="379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Line 7"/>
          <p:cNvSpPr>
            <a:spLocks noChangeShapeType="1"/>
          </p:cNvSpPr>
          <p:nvPr/>
        </p:nvSpPr>
        <p:spPr bwMode="auto">
          <a:xfrm flipV="1">
            <a:off x="3657600" y="2590800"/>
            <a:ext cx="4038600" cy="1219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</a:pPr>
            <a:endParaRPr lang="en-US" sz="2400">
              <a:solidFill>
                <a:srgbClr val="F8F8F8"/>
              </a:solidFill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3657600" y="2590800"/>
            <a:ext cx="4038600" cy="12954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</a:pPr>
            <a:endParaRPr lang="en-US" sz="2400">
              <a:solidFill>
                <a:srgbClr val="F8F8F8"/>
              </a:solidFill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2819400" y="3810000"/>
            <a:ext cx="3200400" cy="3810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</a:pPr>
            <a:endParaRPr lang="en-US" sz="2400">
              <a:solidFill>
                <a:srgbClr val="F8F8F8"/>
              </a:solidFill>
            </a:endParaRP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352800" y="4495800"/>
            <a:ext cx="2590800" cy="1524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</a:pPr>
            <a:endParaRPr lang="en-US" sz="2400">
              <a:solidFill>
                <a:srgbClr val="F8F8F8"/>
              </a:solidFill>
            </a:endParaRP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114800" y="5029200"/>
            <a:ext cx="4038600" cy="5334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</a:pPr>
            <a:endParaRPr lang="en-US" sz="2400">
              <a:solidFill>
                <a:srgbClr val="F8F8F8"/>
              </a:solidFill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4267200" y="5638800"/>
            <a:ext cx="762000" cy="762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</a:pPr>
            <a:endParaRPr lang="en-US" sz="240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3" grpId="0" animBg="1"/>
      <p:bldP spid="52234" grpId="0" animBg="1"/>
      <p:bldP spid="52235" grpId="0" animBg="1"/>
      <p:bldP spid="522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Atomic Number</a:t>
            </a:r>
          </a:p>
        </p:txBody>
      </p:sp>
      <p:pic>
        <p:nvPicPr>
          <p:cNvPr id="54278" name="Picture 6" descr="hydrogen1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286000"/>
            <a:ext cx="2660650" cy="2786063"/>
          </a:xfrm>
          <a:noFill/>
        </p:spPr>
      </p:pic>
      <p:sp>
        <p:nvSpPr>
          <p:cNvPr id="28676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76200" y="1905000"/>
            <a:ext cx="5181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FFC000"/>
                </a:solidFill>
              </a:rPr>
              <a:t># of p</a:t>
            </a:r>
            <a:r>
              <a:rPr lang="en-US" sz="2600" b="1" baseline="30000" dirty="0" smtClean="0">
                <a:solidFill>
                  <a:srgbClr val="FFC000"/>
                </a:solidFill>
              </a:rPr>
              <a:t>+</a:t>
            </a:r>
            <a:endParaRPr lang="en-US" sz="26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sz="2600" b="1" dirty="0" smtClean="0"/>
              <a:t>No two elements have the same number of protons</a:t>
            </a:r>
          </a:p>
          <a:p>
            <a:pPr eaLnBrk="1" hangingPunct="1"/>
            <a:r>
              <a:rPr lang="en-US" sz="2600" b="1" dirty="0" smtClean="0"/>
              <a:t>Also = </a:t>
            </a:r>
            <a:r>
              <a:rPr lang="en-US" sz="2600" b="1" dirty="0" smtClean="0">
                <a:solidFill>
                  <a:srgbClr val="FFC000"/>
                </a:solidFill>
              </a:rPr>
              <a:t># of e</a:t>
            </a:r>
            <a:r>
              <a:rPr lang="en-US" sz="2600" b="1" baseline="30000" dirty="0" smtClean="0">
                <a:solidFill>
                  <a:srgbClr val="FFC000"/>
                </a:solidFill>
              </a:rPr>
              <a:t>-</a:t>
            </a:r>
            <a:endParaRPr lang="en-US" sz="26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sz="2600" b="1" dirty="0" smtClean="0"/>
              <a:t>Positive charge = Negative charge</a:t>
            </a:r>
          </a:p>
          <a:p>
            <a:pPr eaLnBrk="1" hangingPunct="1"/>
            <a:r>
              <a:rPr lang="en-US" sz="2600" b="1" dirty="0" smtClean="0"/>
              <a:t>Periodic table arranged by atomic #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876800" y="5410200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F8F8F8"/>
                </a:solidFill>
                <a:latin typeface="Shruti" pitchFamily="34" charset="0"/>
                <a:cs typeface="Shruti" pitchFamily="34" charset="0"/>
              </a:rPr>
              <a:t>Bohr Model of Hydrogen Atom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Atomic Mass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Mass of the nucleus</a:t>
            </a:r>
          </a:p>
          <a:p>
            <a:pPr lvl="1" eaLnBrk="1" hangingPunct="1"/>
            <a:r>
              <a:rPr lang="en-US" sz="2400" b="1" dirty="0" smtClean="0"/>
              <a:t>Mass of 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insignificant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(# of </a:t>
            </a:r>
            <a:r>
              <a:rPr lang="en-US" sz="2800" b="1" dirty="0" smtClean="0">
                <a:solidFill>
                  <a:srgbClr val="FFC000"/>
                </a:solidFill>
              </a:rPr>
              <a:t>p</a:t>
            </a:r>
            <a:r>
              <a:rPr lang="en-US" sz="2800" b="1" baseline="30000" dirty="0" smtClean="0">
                <a:solidFill>
                  <a:srgbClr val="FFC000"/>
                </a:solidFill>
              </a:rPr>
              <a:t>+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 </a:t>
            </a:r>
            <a:r>
              <a:rPr lang="en-US" sz="2800" b="1" dirty="0" smtClean="0"/>
              <a:t>+ (# of </a:t>
            </a:r>
            <a:r>
              <a:rPr lang="en-US" sz="2800" b="1" dirty="0" smtClean="0">
                <a:solidFill>
                  <a:srgbClr val="FFC000"/>
                </a:solidFill>
              </a:rPr>
              <a:t>n</a:t>
            </a:r>
            <a:r>
              <a:rPr lang="en-US" sz="2800" b="1" dirty="0" smtClean="0"/>
              <a:t>)</a:t>
            </a:r>
          </a:p>
        </p:txBody>
      </p:sp>
      <p:pic>
        <p:nvPicPr>
          <p:cNvPr id="56327" name="Picture 7" descr="helium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05000"/>
            <a:ext cx="3033713" cy="2903538"/>
          </a:xfrm>
          <a:noFill/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876800" y="5208588"/>
            <a:ext cx="4267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8F8F8"/>
                </a:solidFill>
                <a:latin typeface="Shruti" pitchFamily="34" charset="0"/>
                <a:cs typeface="Shruti" pitchFamily="34" charset="0"/>
              </a:rPr>
              <a:t>Helium atom with an atomic </a:t>
            </a:r>
            <a:r>
              <a:rPr lang="en-US" sz="1800" dirty="0">
                <a:solidFill>
                  <a:srgbClr val="F8F8F8"/>
                </a:solidFill>
                <a:latin typeface="Shruti" pitchFamily="34" charset="0"/>
                <a:cs typeface="Shruti" pitchFamily="34" charset="0"/>
              </a:rPr>
              <a:t>mass </a:t>
            </a:r>
            <a:r>
              <a:rPr lang="en-US" sz="1800" dirty="0" smtClean="0">
                <a:solidFill>
                  <a:srgbClr val="F8F8F8"/>
                </a:solidFill>
                <a:latin typeface="Shruti" pitchFamily="34" charset="0"/>
                <a:cs typeface="Shruti" pitchFamily="34" charset="0"/>
              </a:rPr>
              <a:t>of 4</a:t>
            </a:r>
            <a:endParaRPr lang="en-US" sz="1800" dirty="0">
              <a:solidFill>
                <a:srgbClr val="F8F8F8"/>
              </a:solidFill>
              <a:latin typeface="Shruti" pitchFamily="34" charset="0"/>
              <a:cs typeface="Shrut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8F8F8"/>
              </a:solidFill>
              <a:latin typeface="Shruti" pitchFamily="34" charset="0"/>
              <a:cs typeface="Shrut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8F8F8"/>
                </a:solidFill>
                <a:latin typeface="Shruti" pitchFamily="34" charset="0"/>
                <a:cs typeface="Shruti" pitchFamily="34" charset="0"/>
              </a:rPr>
              <a:t>       What </a:t>
            </a:r>
            <a:r>
              <a:rPr lang="en-US" sz="1800" dirty="0">
                <a:solidFill>
                  <a:srgbClr val="F8F8F8"/>
                </a:solidFill>
                <a:latin typeface="Shruti" pitchFamily="34" charset="0"/>
                <a:cs typeface="Shruti" pitchFamily="34" charset="0"/>
              </a:rPr>
              <a:t>is its atomic number?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rgbClr val="F8F8F8"/>
              </a:solidFill>
              <a:latin typeface="Teletyp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b="1" dirty="0" smtClean="0"/>
              <a:t>Isotopes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05000"/>
            <a:ext cx="4114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dirty="0" smtClean="0"/>
              <a:t>Forms of an atom with </a:t>
            </a:r>
            <a:r>
              <a:rPr lang="en-US" sz="2500" b="1" dirty="0" smtClean="0">
                <a:solidFill>
                  <a:srgbClr val="FFC000"/>
                </a:solidFill>
              </a:rPr>
              <a:t>different numbers of neutrons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dirty="0" smtClean="0"/>
              <a:t>Some isotopes are </a:t>
            </a:r>
            <a:r>
              <a:rPr lang="en-US" sz="2500" b="1" dirty="0" smtClean="0">
                <a:solidFill>
                  <a:srgbClr val="FFC000"/>
                </a:solidFill>
              </a:rPr>
              <a:t>radioactive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Their unstable nuclei break down at a constant rate</a:t>
            </a:r>
          </a:p>
        </p:txBody>
      </p:sp>
      <p:pic>
        <p:nvPicPr>
          <p:cNvPr id="30724" name="Picture 5" descr="isotop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057400"/>
            <a:ext cx="4648200" cy="3886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Ions 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905000"/>
            <a:ext cx="535463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C000"/>
                </a:solidFill>
              </a:rPr>
              <a:t>Ions </a:t>
            </a:r>
            <a:r>
              <a:rPr lang="en-US" sz="2800" b="1" dirty="0" smtClean="0"/>
              <a:t>are charged atoms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Unequal # of p</a:t>
            </a:r>
            <a:r>
              <a:rPr lang="en-US" sz="2800" b="1" baseline="30000" dirty="0" smtClean="0"/>
              <a:t>+ </a:t>
            </a:r>
            <a:r>
              <a:rPr lang="en-US" sz="2800" b="1" dirty="0" smtClean="0"/>
              <a:t>and e</a:t>
            </a:r>
            <a:r>
              <a:rPr lang="en-US" sz="2800" b="1" baseline="30000" dirty="0" smtClean="0"/>
              <a:t>-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Have either gained or lost electrons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Gained e</a:t>
            </a:r>
            <a:r>
              <a:rPr lang="en-US" sz="2400" b="1" baseline="30000" dirty="0" smtClean="0"/>
              <a:t>-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4B4B"/>
                </a:solidFill>
                <a:sym typeface="Wingdings" pitchFamily="2" charset="2"/>
              </a:rPr>
              <a:t>negative</a:t>
            </a:r>
            <a:r>
              <a:rPr lang="en-US" sz="2400" b="1" dirty="0" smtClean="0">
                <a:sym typeface="Wingdings" pitchFamily="2" charset="2"/>
              </a:rPr>
              <a:t>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Lost e</a:t>
            </a:r>
            <a:r>
              <a:rPr lang="en-US" sz="2400" b="1" baseline="30000" dirty="0" smtClean="0"/>
              <a:t>-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00FF00"/>
                </a:solidFill>
                <a:sym typeface="Wingdings" pitchFamily="2" charset="2"/>
              </a:rPr>
              <a:t>positive</a:t>
            </a:r>
            <a:r>
              <a:rPr lang="en-US" sz="2400" b="1" dirty="0" smtClean="0">
                <a:sym typeface="Wingdings" pitchFamily="2" charset="2"/>
              </a:rPr>
              <a:t> charge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13527"/>
            <a:ext cx="3505200" cy="393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000625"/>
            <a:ext cx="4513707" cy="94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periodi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638508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8991FF"/>
                </a:solidFill>
              </a:rPr>
              <a:t>In an </a:t>
            </a:r>
            <a:r>
              <a:rPr lang="en-US" sz="2800" b="1" dirty="0" smtClean="0">
                <a:solidFill>
                  <a:srgbClr val="8991FF"/>
                </a:solidFill>
              </a:rPr>
              <a:t>IONIC</a:t>
            </a:r>
            <a:r>
              <a:rPr lang="en-US" sz="3600" dirty="0" smtClean="0">
                <a:solidFill>
                  <a:srgbClr val="8991FF"/>
                </a:solidFill>
              </a:rPr>
              <a:t> bond,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8991FF"/>
                </a:solidFill>
              </a:rPr>
              <a:t>electrons are lost or gained,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8991FF"/>
                </a:solidFill>
              </a:rPr>
              <a:t>resulting in the formation of </a:t>
            </a:r>
            <a:r>
              <a:rPr lang="en-US" sz="2800" b="1" dirty="0" smtClean="0">
                <a:solidFill>
                  <a:srgbClr val="8991FF"/>
                </a:solidFill>
              </a:rPr>
              <a:t>IONS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632075" y="3048000"/>
            <a:ext cx="3400425" cy="1555750"/>
            <a:chOff x="1658" y="1920"/>
            <a:chExt cx="2142" cy="980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168" y="1920"/>
              <a:ext cx="543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F</a:t>
              </a: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3054" y="23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3696" y="2264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297" y="197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3504" y="197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3280" y="2744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3696" y="2456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108" name="Text Box 13"/>
            <p:cNvSpPr txBox="1">
              <a:spLocks noChangeArrowheads="1"/>
            </p:cNvSpPr>
            <p:nvPr/>
          </p:nvSpPr>
          <p:spPr bwMode="auto">
            <a:xfrm>
              <a:off x="1658" y="1920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4109" name="Oval 15"/>
            <p:cNvSpPr>
              <a:spLocks noChangeArrowheads="1"/>
            </p:cNvSpPr>
            <p:nvPr/>
          </p:nvSpPr>
          <p:spPr bwMode="auto">
            <a:xfrm>
              <a:off x="2227" y="236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110" name="Oval 20"/>
            <p:cNvSpPr>
              <a:spLocks noChangeArrowheads="1"/>
            </p:cNvSpPr>
            <p:nvPr/>
          </p:nvSpPr>
          <p:spPr bwMode="auto">
            <a:xfrm>
              <a:off x="3480" y="2752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645" name="Freeform 21"/>
          <p:cNvSpPr>
            <a:spLocks/>
          </p:cNvSpPr>
          <p:nvPr/>
        </p:nvSpPr>
        <p:spPr bwMode="auto">
          <a:xfrm>
            <a:off x="3733800" y="3530600"/>
            <a:ext cx="1066800" cy="203200"/>
          </a:xfrm>
          <a:custGeom>
            <a:avLst/>
            <a:gdLst>
              <a:gd name="T0" fmla="*/ 0 w 740"/>
              <a:gd name="T1" fmla="*/ 169106 h 149"/>
              <a:gd name="T2" fmla="*/ 299857 w 740"/>
              <a:gd name="T3" fmla="*/ 35458 h 149"/>
              <a:gd name="T4" fmla="*/ 655938 w 740"/>
              <a:gd name="T5" fmla="*/ 4091 h 149"/>
              <a:gd name="T6" fmla="*/ 890922 w 740"/>
              <a:gd name="T7" fmla="*/ 66824 h 149"/>
              <a:gd name="T8" fmla="*/ 1066800 w 740"/>
              <a:gd name="T9" fmla="*/ 203200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49"/>
              <a:gd name="T17" fmla="*/ 740 w 74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4848225" y="37242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4" name="Oval 5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8" name="Oval 9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5130" name="Oval 11"/>
          <p:cNvSpPr>
            <a:spLocks noChangeArrowheads="1"/>
          </p:cNvSpPr>
          <p:nvPr/>
        </p:nvSpPr>
        <p:spPr bwMode="auto">
          <a:xfrm>
            <a:off x="3535363" y="3759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31" name="Oval 12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5D8C"/>
                </a:solidFill>
              </a:rPr>
              <a:t>2-</a:t>
            </a:r>
            <a:r>
              <a:rPr lang="en-US" sz="2400" b="1" dirty="0">
                <a:solidFill>
                  <a:srgbClr val="005D8C"/>
                </a:solidFill>
              </a:rPr>
              <a:t>1</a:t>
            </a:r>
            <a:endParaRPr lang="en-US" sz="2400" b="1" dirty="0" smtClean="0">
              <a:solidFill>
                <a:srgbClr val="005D8C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6196179"/>
              </p:ext>
            </p:extLst>
          </p:nvPr>
        </p:nvGraphicFramePr>
        <p:xfrm>
          <a:off x="304800" y="762000"/>
          <a:ext cx="8534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3505831"/>
              </p:ext>
            </p:extLst>
          </p:nvPr>
        </p:nvGraphicFramePr>
        <p:xfrm>
          <a:off x="381000" y="1981200"/>
          <a:ext cx="8458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4267200"/>
            <a:ext cx="27432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None/>
            </a:pPr>
            <a:r>
              <a:rPr lang="en-US" sz="2400" b="1" dirty="0">
                <a:solidFill>
                  <a:srgbClr val="F8F8F8"/>
                </a:solidFill>
              </a:rPr>
              <a:t>The smallest unit of an element is an </a:t>
            </a:r>
            <a:r>
              <a:rPr lang="en-US" sz="2400" b="1" dirty="0" smtClean="0">
                <a:solidFill>
                  <a:srgbClr val="005D8C"/>
                </a:solidFill>
              </a:rPr>
              <a:t>______ </a:t>
            </a:r>
            <a:endParaRPr lang="en-US" sz="2400" b="1" dirty="0">
              <a:solidFill>
                <a:srgbClr val="005D8C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</a:pPr>
            <a:endParaRPr lang="en-US" sz="2400" dirty="0">
              <a:solidFill>
                <a:srgbClr val="F8F8F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4495800"/>
            <a:ext cx="2133600" cy="19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9034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64645-1F1B-4CF7-8226-BA7E2E9E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1864645-1F1B-4CF7-8226-BA7E2E9EC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028D10-593E-4A12-BF6B-731CE1F8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8028D10-593E-4A12-BF6B-731CE1F85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AF951-C37E-4310-B9C8-D61312BC3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CD0AF951-C37E-4310-B9C8-D61312BC3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4848225" y="36861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3810000" y="38100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6155" name="Oval 12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7171" name="Oval 15"/>
          <p:cNvSpPr>
            <a:spLocks noChangeArrowheads="1"/>
          </p:cNvSpPr>
          <p:nvPr/>
        </p:nvSpPr>
        <p:spPr bwMode="auto">
          <a:xfrm>
            <a:off x="4860925" y="36480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7172" name="Oval 16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7173" name="Oval 17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7174" name="Oval 18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7175" name="Oval 19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7176" name="Oval 20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7178" name="Oval 22"/>
          <p:cNvSpPr>
            <a:spLocks noChangeArrowheads="1"/>
          </p:cNvSpPr>
          <p:nvPr/>
        </p:nvSpPr>
        <p:spPr bwMode="auto">
          <a:xfrm>
            <a:off x="4267200" y="38862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7179" name="Oval 23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4860925" y="3635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648200" y="38862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860925" y="3635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857750" y="39116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4860925" y="3635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857750" y="39116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4860925" y="3635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857750" y="39116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7600" y="2590800"/>
            <a:ext cx="2927350" cy="1055688"/>
            <a:chOff x="2304" y="593"/>
            <a:chExt cx="1844" cy="665"/>
          </a:xfrm>
        </p:grpSpPr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2304" y="816"/>
              <a:ext cx="2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smtClean="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3840" y="593"/>
              <a:ext cx="30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smtClean="0">
                  <a:solidFill>
                    <a:srgbClr val="FFFFFF"/>
                  </a:solidFill>
                </a:rPr>
                <a:t>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064125" y="12954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4895850" y="18827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5902325" y="18415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268913" y="13843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5597525" y="13843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241925" y="26035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902325" y="21463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667000" y="12954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4892675" y="21590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559425" y="26162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57600" y="838200"/>
            <a:ext cx="2927350" cy="1055688"/>
            <a:chOff x="2304" y="593"/>
            <a:chExt cx="1844" cy="665"/>
          </a:xfrm>
        </p:grpSpPr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2304" y="816"/>
              <a:ext cx="2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smtClean="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2303" name="Text Box 13"/>
            <p:cNvSpPr txBox="1">
              <a:spLocks noChangeArrowheads="1"/>
            </p:cNvSpPr>
            <p:nvPr/>
          </p:nvSpPr>
          <p:spPr bwMode="auto">
            <a:xfrm>
              <a:off x="3840" y="593"/>
              <a:ext cx="30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smtClean="0">
                  <a:solidFill>
                    <a:srgbClr val="FFFFFF"/>
                  </a:solidFill>
                </a:rPr>
                <a:t>_</a:t>
              </a:r>
            </a:p>
          </p:txBody>
        </p:sp>
      </p:grp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1295400" y="3124200"/>
            <a:ext cx="6470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66"/>
                </a:solidFill>
              </a:rPr>
              <a:t>The compound potassium fluoride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66"/>
                </a:solidFill>
              </a:rPr>
              <a:t>consists of potassium (K</a:t>
            </a:r>
            <a:r>
              <a:rPr lang="en-US" sz="3600" b="1" baseline="30000" smtClean="0">
                <a:solidFill>
                  <a:srgbClr val="FFFF66"/>
                </a:solidFill>
              </a:rPr>
              <a:t>+</a:t>
            </a:r>
            <a:r>
              <a:rPr lang="en-US" sz="3600" smtClean="0">
                <a:solidFill>
                  <a:srgbClr val="FFFF66"/>
                </a:solidFill>
              </a:rPr>
              <a:t>) 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66"/>
                </a:solidFill>
              </a:rPr>
              <a:t>and fluoride (F</a:t>
            </a:r>
            <a:r>
              <a:rPr lang="en-US" sz="4400" b="1" baseline="30000" smtClean="0">
                <a:solidFill>
                  <a:srgbClr val="FFFF66"/>
                </a:solidFill>
              </a:rPr>
              <a:t>-</a:t>
            </a:r>
            <a:r>
              <a:rPr lang="en-US" sz="3600" smtClean="0">
                <a:solidFill>
                  <a:srgbClr val="FFFF66"/>
                </a:solidFill>
              </a:rPr>
              <a:t>)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64125" y="12954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4895850" y="18827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5902325" y="18415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268913" y="13843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5597525" y="13843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241925" y="26035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902325" y="21463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667000" y="12954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4892675" y="21590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559425" y="26162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657600" y="1193800"/>
            <a:ext cx="47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096000" y="8382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FFFFFF"/>
                </a:solidFill>
              </a:rPr>
              <a:t>_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547813" y="3124200"/>
            <a:ext cx="5962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66"/>
                </a:solidFill>
              </a:rPr>
              <a:t>The ionic </a:t>
            </a:r>
            <a:r>
              <a:rPr lang="en-US" sz="3600" b="1" smtClean="0">
                <a:solidFill>
                  <a:srgbClr val="FFFF66"/>
                </a:solidFill>
              </a:rPr>
              <a:t>bond</a:t>
            </a:r>
            <a:r>
              <a:rPr lang="en-US" sz="3600" smtClean="0">
                <a:solidFill>
                  <a:srgbClr val="FFFF66"/>
                </a:solidFill>
              </a:rPr>
              <a:t> is the attraction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66"/>
                </a:solidFill>
              </a:rPr>
              <a:t>between the positive K</a:t>
            </a:r>
            <a:r>
              <a:rPr lang="en-US" sz="3600" b="1" baseline="30000" smtClean="0">
                <a:solidFill>
                  <a:srgbClr val="FFFF66"/>
                </a:solidFill>
              </a:rPr>
              <a:t>+</a:t>
            </a:r>
            <a:r>
              <a:rPr lang="en-US" sz="3600" smtClean="0">
                <a:solidFill>
                  <a:srgbClr val="FFFF66"/>
                </a:solidFill>
              </a:rPr>
              <a:t> 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66"/>
                </a:solidFill>
              </a:rPr>
              <a:t>and the negative F</a:t>
            </a:r>
            <a:r>
              <a:rPr lang="en-US" sz="4800" b="1" baseline="30000" smtClean="0">
                <a:solidFill>
                  <a:srgbClr val="FFFF66"/>
                </a:solidFill>
              </a:rPr>
              <a:t>-</a:t>
            </a:r>
            <a:r>
              <a:rPr lang="en-US" sz="3600" smtClean="0">
                <a:solidFill>
                  <a:srgbClr val="FFFF66"/>
                </a:solidFill>
              </a:rPr>
              <a:t>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1733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8991FF"/>
                </a:solidFill>
              </a:rPr>
              <a:t>So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8991FF"/>
                </a:solidFill>
              </a:rPr>
              <a:t>what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8991FF"/>
                </a:solidFill>
              </a:rPr>
              <a:t>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8991FF"/>
                </a:solidFill>
              </a:rPr>
              <a:t>covalent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8991FF"/>
                </a:solidFill>
              </a:rPr>
              <a:t>bonds?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50609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8991FF"/>
                </a:solidFill>
              </a:rPr>
              <a:t>In covalent bonding,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8991FF"/>
                </a:solidFill>
              </a:rPr>
              <a:t>atoms still want to achieve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8991FF"/>
                </a:solidFill>
              </a:rPr>
              <a:t>a noble gas configuration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8991FF"/>
                </a:solidFill>
              </a:rPr>
              <a:t>(the octet rule).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Atomic Structure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05000"/>
            <a:ext cx="50292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Atoms are the smallest unit of an element that still retains that element’s chemical properties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An atom is made up of 3 </a:t>
            </a:r>
            <a:r>
              <a:rPr lang="en-US" sz="2400" dirty="0" smtClean="0">
                <a:solidFill>
                  <a:srgbClr val="FFC000"/>
                </a:solidFill>
              </a:rPr>
              <a:t>__________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particles:</a:t>
            </a:r>
          </a:p>
          <a:p>
            <a:pPr lvl="1" eaLnBrk="1" hangingPunct="1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_________ </a:t>
            </a:r>
            <a:r>
              <a:rPr lang="en-US" sz="2400" dirty="0" smtClean="0"/>
              <a:t>(+)</a:t>
            </a:r>
          </a:p>
          <a:p>
            <a:pPr lvl="1" eaLnBrk="1" hangingPunct="1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_________ </a:t>
            </a:r>
            <a:r>
              <a:rPr lang="en-US" sz="2400" dirty="0" smtClean="0"/>
              <a:t>(0)</a:t>
            </a:r>
          </a:p>
          <a:p>
            <a:pPr lvl="1" eaLnBrk="1" hangingPunct="1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_________ </a:t>
            </a:r>
            <a:r>
              <a:rPr lang="en-US" sz="2400" dirty="0" smtClean="0"/>
              <a:t>(-)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81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288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In covalent bonding,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atoms still want to achieve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a noble gas configuration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(the octet rule).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0" y="2133600"/>
            <a:ext cx="6432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8991FF"/>
                </a:solidFill>
              </a:rPr>
              <a:t>But rather than losing or gaining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8991FF"/>
                </a:solidFill>
              </a:rPr>
              <a:t>electrons,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8991FF"/>
                </a:solidFill>
              </a:rPr>
              <a:t>atoms now </a:t>
            </a:r>
            <a:r>
              <a:rPr lang="en-US" sz="3600" b="1" dirty="0" smtClean="0">
                <a:solidFill>
                  <a:srgbClr val="FFC000"/>
                </a:solidFill>
              </a:rPr>
              <a:t>share</a:t>
            </a:r>
            <a:r>
              <a:rPr lang="en-US" sz="3600" dirty="0" smtClean="0">
                <a:solidFill>
                  <a:srgbClr val="8991FF"/>
                </a:solidFill>
              </a:rPr>
              <a:t> an electron 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288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In covalent bonding,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atoms still want to achieve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a noble gas configuration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(the octet rule).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3649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But rather than losing or gaining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electrons,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333CC"/>
                </a:solidFill>
              </a:rPr>
              <a:t>atoms now </a:t>
            </a:r>
            <a:r>
              <a:rPr lang="en-US" sz="2000" b="1" smtClean="0">
                <a:solidFill>
                  <a:srgbClr val="3333CC"/>
                </a:solidFill>
              </a:rPr>
              <a:t>share</a:t>
            </a:r>
            <a:r>
              <a:rPr lang="en-US" sz="2000" smtClean="0">
                <a:solidFill>
                  <a:srgbClr val="3333CC"/>
                </a:solidFill>
              </a:rPr>
              <a:t> an electron pair.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0" y="3024188"/>
            <a:ext cx="48577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8991FF"/>
                </a:solidFill>
              </a:rPr>
              <a:t>The shared electron pair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8991FF"/>
                </a:solidFill>
              </a:rPr>
              <a:t>is called a </a:t>
            </a:r>
            <a:r>
              <a:rPr lang="en-US" sz="3800" i="1" smtClean="0">
                <a:solidFill>
                  <a:srgbClr val="8991FF"/>
                </a:solidFill>
              </a:rPr>
              <a:t>bonding 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038600" y="1219200"/>
            <a:ext cx="1741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  <a:r>
              <a:rPr lang="en-US" sz="9600" baseline="-250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8435" name="Text Box 18"/>
          <p:cNvSpPr txBox="1">
            <a:spLocks noChangeArrowheads="1"/>
          </p:cNvSpPr>
          <p:nvPr/>
        </p:nvSpPr>
        <p:spPr bwMode="auto">
          <a:xfrm>
            <a:off x="304800" y="1293674"/>
            <a:ext cx="3536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CC"/>
                </a:solidFill>
              </a:rPr>
              <a:t>Chlorine forms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CC"/>
                </a:solidFill>
              </a:rPr>
              <a:t>covalent bond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CC"/>
                </a:solidFill>
              </a:rPr>
              <a:t>with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800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4637088" y="19589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113463" y="1828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512921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54578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1990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6113463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133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19700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3417888" y="1981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4622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7908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2503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19700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28082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55038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629400" y="685800"/>
            <a:ext cx="16827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How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will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two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chlorine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atoms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react?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800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4637088" y="19589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6113463" y="1828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512921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54578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87" name="Oval 10"/>
          <p:cNvSpPr>
            <a:spLocks noChangeArrowheads="1"/>
          </p:cNvSpPr>
          <p:nvPr/>
        </p:nvSpPr>
        <p:spPr bwMode="auto">
          <a:xfrm>
            <a:off x="51990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88" name="Oval 11"/>
          <p:cNvSpPr>
            <a:spLocks noChangeArrowheads="1"/>
          </p:cNvSpPr>
          <p:nvPr/>
        </p:nvSpPr>
        <p:spPr bwMode="auto">
          <a:xfrm>
            <a:off x="6113463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2133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0490" name="Oval 14"/>
          <p:cNvSpPr>
            <a:spLocks noChangeArrowheads="1"/>
          </p:cNvSpPr>
          <p:nvPr/>
        </p:nvSpPr>
        <p:spPr bwMode="auto">
          <a:xfrm>
            <a:off x="19700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91" name="Oval 15"/>
          <p:cNvSpPr>
            <a:spLocks noChangeArrowheads="1"/>
          </p:cNvSpPr>
          <p:nvPr/>
        </p:nvSpPr>
        <p:spPr bwMode="auto">
          <a:xfrm>
            <a:off x="3417888" y="1981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92" name="Oval 16"/>
          <p:cNvSpPr>
            <a:spLocks noChangeArrowheads="1"/>
          </p:cNvSpPr>
          <p:nvPr/>
        </p:nvSpPr>
        <p:spPr bwMode="auto">
          <a:xfrm>
            <a:off x="24622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93" name="Oval 17"/>
          <p:cNvSpPr>
            <a:spLocks noChangeArrowheads="1"/>
          </p:cNvSpPr>
          <p:nvPr/>
        </p:nvSpPr>
        <p:spPr bwMode="auto">
          <a:xfrm>
            <a:off x="27908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94" name="Oval 18"/>
          <p:cNvSpPr>
            <a:spLocks noChangeArrowheads="1"/>
          </p:cNvSpPr>
          <p:nvPr/>
        </p:nvSpPr>
        <p:spPr bwMode="auto">
          <a:xfrm>
            <a:off x="2503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95" name="Oval 19"/>
          <p:cNvSpPr>
            <a:spLocks noChangeArrowheads="1"/>
          </p:cNvSpPr>
          <p:nvPr/>
        </p:nvSpPr>
        <p:spPr bwMode="auto">
          <a:xfrm>
            <a:off x="19700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96" name="Oval 20"/>
          <p:cNvSpPr>
            <a:spLocks noChangeArrowheads="1"/>
          </p:cNvSpPr>
          <p:nvPr/>
        </p:nvSpPr>
        <p:spPr bwMode="auto">
          <a:xfrm>
            <a:off x="28082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97" name="Oval 21"/>
          <p:cNvSpPr>
            <a:spLocks noChangeArrowheads="1"/>
          </p:cNvSpPr>
          <p:nvPr/>
        </p:nvSpPr>
        <p:spPr bwMode="auto">
          <a:xfrm>
            <a:off x="55038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1524000" y="3048000"/>
            <a:ext cx="612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CC"/>
                </a:solidFill>
              </a:rPr>
              <a:t>Each chlorine atom wants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CC"/>
                </a:solidFill>
              </a:rPr>
              <a:t>gain one electron to achieve an octet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800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4637088" y="19589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113463" y="1828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512921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4578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1990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113463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133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19700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417888" y="1981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24622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7908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503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19700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28082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55038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524000" y="2997200"/>
            <a:ext cx="65881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CC"/>
                </a:solidFill>
              </a:rPr>
              <a:t>Neither atom will give up an electron </a:t>
            </a:r>
            <a:r>
              <a:rPr lang="en-US" sz="3600" b="1" dirty="0" smtClean="0">
                <a:solidFill>
                  <a:srgbClr val="FFFFCC"/>
                </a:solidFill>
              </a:rPr>
              <a:t>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CC"/>
                </a:solidFill>
              </a:rPr>
              <a:t>chlorine is highly electronegative.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1524000" y="4114800"/>
            <a:ext cx="69024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What’s the solution </a:t>
            </a:r>
            <a:r>
              <a:rPr lang="en-US" sz="3600" b="1" smtClean="0">
                <a:solidFill>
                  <a:srgbClr val="FFFFCC"/>
                </a:solidFill>
              </a:rPr>
              <a:t>–</a:t>
            </a:r>
            <a:r>
              <a:rPr lang="en-US" sz="3600" smtClean="0">
                <a:solidFill>
                  <a:srgbClr val="FFFFCC"/>
                </a:solidFill>
              </a:rPr>
              <a:t> </a:t>
            </a:r>
            <a:r>
              <a:rPr lang="en-US" sz="3800" smtClean="0">
                <a:solidFill>
                  <a:srgbClr val="FFFFCC"/>
                </a:solidFill>
              </a:rPr>
              <a:t>what can they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800" smtClean="0">
                <a:solidFill>
                  <a:srgbClr val="FFFFCC"/>
                </a:solidFill>
              </a:rPr>
              <a:t>do to achieve an octet?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800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637088" y="19589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6113463" y="1828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12921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4578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1990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113463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133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19700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417888" y="1981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4622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7908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503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19700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28082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5038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33600" y="1219200"/>
            <a:ext cx="1611313" cy="1555750"/>
            <a:chOff x="1241" y="768"/>
            <a:chExt cx="1015" cy="980"/>
          </a:xfrm>
        </p:grpSpPr>
        <p:sp>
          <p:nvSpPr>
            <p:cNvPr id="23564" name="Text Box 9"/>
            <p:cNvSpPr txBox="1">
              <a:spLocks noChangeArrowheads="1"/>
            </p:cNvSpPr>
            <p:nvPr/>
          </p:nvSpPr>
          <p:spPr bwMode="auto">
            <a:xfrm>
              <a:off x="1344" y="768"/>
              <a:ext cx="84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Cl</a:t>
              </a:r>
            </a:p>
          </p:txBody>
        </p:sp>
        <p:sp>
          <p:nvSpPr>
            <p:cNvPr id="23565" name="Oval 10"/>
            <p:cNvSpPr>
              <a:spLocks noChangeArrowheads="1"/>
            </p:cNvSpPr>
            <p:nvPr/>
          </p:nvSpPr>
          <p:spPr bwMode="auto">
            <a:xfrm>
              <a:off x="1241" y="1152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66" name="Oval 11"/>
            <p:cNvSpPr>
              <a:spLocks noChangeArrowheads="1"/>
            </p:cNvSpPr>
            <p:nvPr/>
          </p:nvSpPr>
          <p:spPr bwMode="auto">
            <a:xfrm>
              <a:off x="2153" y="124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67" name="Oval 12"/>
            <p:cNvSpPr>
              <a:spLocks noChangeArrowheads="1"/>
            </p:cNvSpPr>
            <p:nvPr/>
          </p:nvSpPr>
          <p:spPr bwMode="auto">
            <a:xfrm>
              <a:off x="1551" y="850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68" name="Oval 13"/>
            <p:cNvSpPr>
              <a:spLocks noChangeArrowheads="1"/>
            </p:cNvSpPr>
            <p:nvPr/>
          </p:nvSpPr>
          <p:spPr bwMode="auto">
            <a:xfrm>
              <a:off x="1758" y="850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69" name="Oval 14"/>
            <p:cNvSpPr>
              <a:spLocks noChangeArrowheads="1"/>
            </p:cNvSpPr>
            <p:nvPr/>
          </p:nvSpPr>
          <p:spPr bwMode="auto">
            <a:xfrm>
              <a:off x="1577" y="1632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70" name="Oval 15"/>
            <p:cNvSpPr>
              <a:spLocks noChangeArrowheads="1"/>
            </p:cNvSpPr>
            <p:nvPr/>
          </p:nvSpPr>
          <p:spPr bwMode="auto">
            <a:xfrm>
              <a:off x="1241" y="1344"/>
              <a:ext cx="104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71" name="Oval 16"/>
            <p:cNvSpPr>
              <a:spLocks noChangeArrowheads="1"/>
            </p:cNvSpPr>
            <p:nvPr/>
          </p:nvSpPr>
          <p:spPr bwMode="auto">
            <a:xfrm>
              <a:off x="1769" y="1632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419600" y="1219200"/>
            <a:ext cx="1641475" cy="1555750"/>
            <a:chOff x="2921" y="768"/>
            <a:chExt cx="1034" cy="980"/>
          </a:xfrm>
        </p:grpSpPr>
        <p:sp>
          <p:nvSpPr>
            <p:cNvPr id="23556" name="Text Box 2"/>
            <p:cNvSpPr txBox="1">
              <a:spLocks noChangeArrowheads="1"/>
            </p:cNvSpPr>
            <p:nvPr/>
          </p:nvSpPr>
          <p:spPr bwMode="auto">
            <a:xfrm>
              <a:off x="3024" y="768"/>
              <a:ext cx="84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Cl</a:t>
              </a:r>
            </a:p>
          </p:txBody>
        </p:sp>
        <p:sp>
          <p:nvSpPr>
            <p:cNvPr id="23557" name="Oval 3"/>
            <p:cNvSpPr>
              <a:spLocks noChangeArrowheads="1"/>
            </p:cNvSpPr>
            <p:nvPr/>
          </p:nvSpPr>
          <p:spPr bwMode="auto">
            <a:xfrm>
              <a:off x="2921" y="1234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58" name="Oval 4"/>
            <p:cNvSpPr>
              <a:spLocks noChangeArrowheads="1"/>
            </p:cNvSpPr>
            <p:nvPr/>
          </p:nvSpPr>
          <p:spPr bwMode="auto">
            <a:xfrm>
              <a:off x="3851" y="1152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59" name="Oval 5"/>
            <p:cNvSpPr>
              <a:spLocks noChangeArrowheads="1"/>
            </p:cNvSpPr>
            <p:nvPr/>
          </p:nvSpPr>
          <p:spPr bwMode="auto">
            <a:xfrm>
              <a:off x="3231" y="85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60" name="Oval 6"/>
            <p:cNvSpPr>
              <a:spLocks noChangeArrowheads="1"/>
            </p:cNvSpPr>
            <p:nvPr/>
          </p:nvSpPr>
          <p:spPr bwMode="auto">
            <a:xfrm>
              <a:off x="3438" y="85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61" name="Oval 7"/>
            <p:cNvSpPr>
              <a:spLocks noChangeArrowheads="1"/>
            </p:cNvSpPr>
            <p:nvPr/>
          </p:nvSpPr>
          <p:spPr bwMode="auto">
            <a:xfrm>
              <a:off x="3275" y="1632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62" name="Oval 8"/>
            <p:cNvSpPr>
              <a:spLocks noChangeArrowheads="1"/>
            </p:cNvSpPr>
            <p:nvPr/>
          </p:nvSpPr>
          <p:spPr bwMode="auto">
            <a:xfrm>
              <a:off x="3851" y="1344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23563" name="Oval 17"/>
            <p:cNvSpPr>
              <a:spLocks noChangeArrowheads="1"/>
            </p:cNvSpPr>
            <p:nvPr/>
          </p:nvSpPr>
          <p:spPr bwMode="auto">
            <a:xfrm>
              <a:off x="3467" y="1632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4495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22860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733800" y="20574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27781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31067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28194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22860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31242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43545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4587" name="Oval 13"/>
          <p:cNvSpPr>
            <a:spLocks noChangeArrowheads="1"/>
          </p:cNvSpPr>
          <p:nvPr/>
        </p:nvSpPr>
        <p:spPr bwMode="auto">
          <a:xfrm>
            <a:off x="4191000" y="19050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88" name="Oval 14"/>
          <p:cNvSpPr>
            <a:spLocks noChangeArrowheads="1"/>
          </p:cNvSpPr>
          <p:nvPr/>
        </p:nvSpPr>
        <p:spPr bwMode="auto">
          <a:xfrm>
            <a:off x="5667375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89" name="Oval 15"/>
          <p:cNvSpPr>
            <a:spLocks noChangeArrowheads="1"/>
          </p:cNvSpPr>
          <p:nvPr/>
        </p:nvSpPr>
        <p:spPr bwMode="auto">
          <a:xfrm>
            <a:off x="46831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5011738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91" name="Oval 17"/>
          <p:cNvSpPr>
            <a:spLocks noChangeArrowheads="1"/>
          </p:cNvSpPr>
          <p:nvPr/>
        </p:nvSpPr>
        <p:spPr bwMode="auto">
          <a:xfrm>
            <a:off x="4752975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92" name="Oval 18"/>
          <p:cNvSpPr>
            <a:spLocks noChangeArrowheads="1"/>
          </p:cNvSpPr>
          <p:nvPr/>
        </p:nvSpPr>
        <p:spPr bwMode="auto">
          <a:xfrm>
            <a:off x="5667375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4593" name="Oval 19"/>
          <p:cNvSpPr>
            <a:spLocks noChangeArrowheads="1"/>
          </p:cNvSpPr>
          <p:nvPr/>
        </p:nvSpPr>
        <p:spPr bwMode="auto">
          <a:xfrm>
            <a:off x="5057775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5908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4272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886200" y="21336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9194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248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9606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24272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3265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1735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40386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5486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45021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8307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45720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4864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4876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Atomic Structure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Protons and neutrons are found in the </a:t>
            </a:r>
            <a:r>
              <a:rPr lang="en-US" sz="2400" dirty="0" smtClean="0">
                <a:solidFill>
                  <a:srgbClr val="FFC000"/>
                </a:solidFill>
              </a:rPr>
              <a:t>__________</a:t>
            </a:r>
            <a:r>
              <a:rPr lang="en-US" sz="2400" dirty="0" smtClean="0"/>
              <a:t> </a:t>
            </a:r>
            <a:r>
              <a:rPr lang="en-US" sz="2400" dirty="0" smtClean="0"/>
              <a:t>(center)</a:t>
            </a:r>
          </a:p>
          <a:p>
            <a:pPr eaLnBrk="1" hangingPunct="1"/>
            <a:r>
              <a:rPr lang="en-US" sz="2400" dirty="0" smtClean="0"/>
              <a:t>Much smaller electrons orbit the nucleus in different energy levels</a:t>
            </a:r>
          </a:p>
          <a:p>
            <a:pPr lvl="1" eaLnBrk="1" hangingPunct="1"/>
            <a:r>
              <a:rPr lang="en-US" sz="2000" dirty="0" smtClean="0"/>
              <a:t>Electrons are 1/1840 the mass of a proton</a:t>
            </a:r>
          </a:p>
          <a:p>
            <a:pPr eaLnBrk="1" hangingPunct="1"/>
            <a:r>
              <a:rPr lang="en-US" sz="2400" smtClean="0"/>
              <a:t>An </a:t>
            </a:r>
            <a:r>
              <a:rPr lang="en-US" sz="2400" smtClean="0"/>
              <a:t>________ </a:t>
            </a:r>
            <a:r>
              <a:rPr lang="en-US" sz="2400" dirty="0" smtClean="0"/>
              <a:t>is almost entirely empty space </a:t>
            </a:r>
            <a:r>
              <a:rPr lang="en-US" sz="1800" dirty="0" smtClean="0"/>
              <a:t>(99.9999999999999%) 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81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8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6627" name="Oval 19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28" name="Oval 20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29" name="Oval 21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30" name="Oval 22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31" name="Oval 23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32" name="Oval 24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33" name="Oval 25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34" name="Text Box 26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6635" name="Oval 27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36" name="Oval 28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37" name="Oval 29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38" name="Oval 30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39" name="Oval 31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40" name="Oval 32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641" name="Oval 33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8163" name="Oval 35"/>
          <p:cNvSpPr>
            <a:spLocks noChangeArrowheads="1"/>
          </p:cNvSpPr>
          <p:nvPr/>
        </p:nvSpPr>
        <p:spPr bwMode="auto">
          <a:xfrm>
            <a:off x="38862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5181600" y="2900363"/>
            <a:ext cx="127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CC"/>
                </a:solidFill>
              </a:rPr>
              <a:t>octet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 animBg="1"/>
      <p:bldP spid="4816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circle the electrons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each atom that completes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their octets</a:t>
            </a: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22860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447800" y="2971800"/>
            <a:ext cx="127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CC"/>
                </a:solidFill>
              </a:rPr>
              <a:t>octet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 animBg="1"/>
      <p:bldP spid="4917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circle the electrons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each atom that completes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their octets</a:t>
            </a:r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22860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38862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2193925" y="3092450"/>
            <a:ext cx="501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The octet is achieved 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each atom sharing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electron pair in the 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5" grpId="0" animBg="1"/>
      <p:bldP spid="5019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circle the electrons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each atom that completes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their octets</a:t>
            </a:r>
          </a:p>
        </p:txBody>
      </p:sp>
      <p:sp>
        <p:nvSpPr>
          <p:cNvPr id="29715" name="Text Box 21"/>
          <p:cNvSpPr txBox="1">
            <a:spLocks noChangeArrowheads="1"/>
          </p:cNvSpPr>
          <p:nvPr/>
        </p:nvSpPr>
        <p:spPr bwMode="auto">
          <a:xfrm>
            <a:off x="2193925" y="3092450"/>
            <a:ext cx="501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The octet is achieved 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each atom sharing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electron pair in the middle</a:t>
            </a:r>
          </a:p>
        </p:txBody>
      </p:sp>
      <p:sp>
        <p:nvSpPr>
          <p:cNvPr id="29716" name="Oval 22"/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circle the electrons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each atom that completes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their octets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193925" y="3092450"/>
            <a:ext cx="452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This is the bonding pair</a:t>
            </a:r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circle the electrons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each atom that completes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their octets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193925" y="3092450"/>
            <a:ext cx="484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It is a </a:t>
            </a:r>
            <a:r>
              <a:rPr lang="en-US" sz="3600" i="1" smtClean="0">
                <a:solidFill>
                  <a:srgbClr val="FFFFCC"/>
                </a:solidFill>
              </a:rPr>
              <a:t>single</a:t>
            </a:r>
            <a:r>
              <a:rPr lang="en-US" sz="3600" smtClean="0">
                <a:solidFill>
                  <a:srgbClr val="FFFFCC"/>
                </a:solidFill>
              </a:rPr>
              <a:t> bonding pair</a:t>
            </a:r>
            <a:endParaRPr lang="en-US" sz="3600" i="1" smtClean="0">
              <a:solidFill>
                <a:srgbClr val="FFFFCC"/>
              </a:solidFill>
            </a:endParaRPr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V="1"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circle the electrons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each atom that completes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their octets</a:t>
            </a:r>
          </a:p>
        </p:txBody>
      </p:sp>
      <p:sp>
        <p:nvSpPr>
          <p:cNvPr id="32787" name="Oval 20"/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1752600" y="3124200"/>
            <a:ext cx="5581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FFFFCC"/>
                </a:solidFill>
              </a:rPr>
              <a:t>It is called a</a:t>
            </a:r>
            <a:r>
              <a:rPr lang="en-US" sz="3600" smtClean="0">
                <a:solidFill>
                  <a:srgbClr val="FFFFCC"/>
                </a:solidFill>
              </a:rPr>
              <a:t> </a:t>
            </a:r>
            <a:r>
              <a:rPr lang="en-US" sz="3200" b="1" smtClean="0">
                <a:solidFill>
                  <a:srgbClr val="FFFFCC"/>
                </a:solidFill>
              </a:rPr>
              <a:t>SINGLE BOND</a:t>
            </a:r>
            <a:endParaRPr lang="en-US" sz="3200" b="1" i="1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4384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43434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3796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circle the electrons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each atom that completes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their octets</a:t>
            </a:r>
          </a:p>
        </p:txBody>
      </p:sp>
      <p:sp>
        <p:nvSpPr>
          <p:cNvPr id="33797" name="Line 20"/>
          <p:cNvSpPr>
            <a:spLocks noChangeShapeType="1"/>
          </p:cNvSpPr>
          <p:nvPr/>
        </p:nvSpPr>
        <p:spPr bwMode="auto">
          <a:xfrm flipV="1">
            <a:off x="4038600" y="24384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3798" name="Text Box 21"/>
          <p:cNvSpPr txBox="1">
            <a:spLocks noChangeArrowheads="1"/>
          </p:cNvSpPr>
          <p:nvPr/>
        </p:nvSpPr>
        <p:spPr bwMode="auto">
          <a:xfrm>
            <a:off x="1447800" y="3124200"/>
            <a:ext cx="5480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Single bonds are abbreviated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CC"/>
                </a:solidFill>
              </a:rPr>
              <a:t>with a dash</a:t>
            </a:r>
            <a:endParaRPr lang="en-US" sz="3600" b="1" i="1" smtClean="0">
              <a:solidFill>
                <a:srgbClr val="FFFFCC"/>
              </a:solidFill>
            </a:endParaRPr>
          </a:p>
        </p:txBody>
      </p:sp>
      <p:sp>
        <p:nvSpPr>
          <p:cNvPr id="33799" name="Line 22"/>
          <p:cNvSpPr>
            <a:spLocks noChangeShapeType="1"/>
          </p:cNvSpPr>
          <p:nvPr/>
        </p:nvSpPr>
        <p:spPr bwMode="auto">
          <a:xfrm>
            <a:off x="3810000" y="20574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4384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3434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Cl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circle the electrons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each atom that completes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their octets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384300" y="2819400"/>
            <a:ext cx="56070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66"/>
                </a:solidFill>
              </a:rPr>
              <a:t>This is the chlorine molecule,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smtClean="0">
                <a:solidFill>
                  <a:srgbClr val="FFFF66"/>
                </a:solidFill>
              </a:rPr>
              <a:t>Cl</a:t>
            </a:r>
            <a:r>
              <a:rPr lang="en-US" sz="6000" baseline="-25000" smtClean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3810000" y="20574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1"/>
          <p:cNvSpPr txBox="1">
            <a:spLocks noChangeArrowheads="1"/>
          </p:cNvSpPr>
          <p:nvPr/>
        </p:nvSpPr>
        <p:spPr bwMode="auto">
          <a:xfrm>
            <a:off x="3429000" y="1066800"/>
            <a:ext cx="17033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smtClean="0">
                <a:solidFill>
                  <a:srgbClr val="FFFFFF"/>
                </a:solidFill>
              </a:rPr>
              <a:t>O</a:t>
            </a:r>
            <a:r>
              <a:rPr lang="en-US" sz="66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5843" name="Text Box 21"/>
          <p:cNvSpPr txBox="1">
            <a:spLocks noChangeArrowheads="1"/>
          </p:cNvSpPr>
          <p:nvPr/>
        </p:nvSpPr>
        <p:spPr bwMode="auto">
          <a:xfrm>
            <a:off x="914400" y="3505200"/>
            <a:ext cx="7604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Oxygen is also one of the diatomic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ABC7CF-348A-4B99-9761-445227891D8C}" type="slidenum">
              <a:rPr lang="en-US" sz="1000">
                <a:solidFill>
                  <a:srgbClr val="F8F8F8"/>
                </a:solidFill>
              </a:rPr>
              <a:pPr eaLnBrk="1" hangingPunct="1"/>
              <a:t>5</a:t>
            </a:fld>
            <a:endParaRPr lang="en-US" sz="1000">
              <a:solidFill>
                <a:srgbClr val="F8F8F8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5867400" cy="9906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Subatomic Particles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b="1" smtClean="0">
                <a:solidFill>
                  <a:schemeClr val="accent1"/>
                </a:solidFill>
              </a:rPr>
              <a:t>Particle	Symbol 	Charge  	Relative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b="1" smtClean="0">
                <a:solidFill>
                  <a:schemeClr val="accent1"/>
                </a:solidFill>
              </a:rPr>
              <a:t>							Mass</a:t>
            </a:r>
            <a:r>
              <a:rPr lang="en-US" sz="2800" b="1" smtClean="0">
                <a:solidFill>
                  <a:schemeClr val="accent1"/>
                </a:solidFill>
              </a:rPr>
              <a:t>	 	</a:t>
            </a:r>
            <a:endParaRPr lang="en-US" sz="2800" b="1" smtClean="0"/>
          </a:p>
          <a:p>
            <a:pPr eaLnBrk="1" hangingPunct="1">
              <a:buFontTx/>
              <a:buNone/>
            </a:pPr>
            <a:r>
              <a:rPr lang="en-US" sz="3000" b="1" smtClean="0"/>
              <a:t>Electron	  e</a:t>
            </a:r>
            <a:r>
              <a:rPr lang="en-US" sz="3000" b="1" baseline="30000" smtClean="0"/>
              <a:t>-</a:t>
            </a:r>
            <a:r>
              <a:rPr lang="en-US" sz="3000" b="1" smtClean="0"/>
              <a:t>		-		   0</a:t>
            </a:r>
          </a:p>
          <a:p>
            <a:pPr eaLnBrk="1" hangingPunct="1">
              <a:buFontTx/>
              <a:buNone/>
            </a:pPr>
            <a:endParaRPr lang="en-US" sz="3000" b="1" smtClean="0"/>
          </a:p>
          <a:p>
            <a:pPr eaLnBrk="1" hangingPunct="1">
              <a:buFontTx/>
              <a:buNone/>
            </a:pPr>
            <a:r>
              <a:rPr lang="en-US" sz="3000" b="1" smtClean="0"/>
              <a:t>Proton	  p</a:t>
            </a:r>
            <a:r>
              <a:rPr lang="en-US" sz="3000" b="1" baseline="30000" smtClean="0"/>
              <a:t>+</a:t>
            </a:r>
            <a:r>
              <a:rPr lang="en-US" sz="3000" b="1" smtClean="0"/>
              <a:t>		+ 		   1</a:t>
            </a:r>
          </a:p>
          <a:p>
            <a:pPr eaLnBrk="1" hangingPunct="1">
              <a:buFontTx/>
              <a:buNone/>
            </a:pPr>
            <a:endParaRPr lang="en-US" sz="3000" b="1" smtClean="0"/>
          </a:p>
          <a:p>
            <a:pPr eaLnBrk="1" hangingPunct="1">
              <a:buFontTx/>
              <a:buNone/>
            </a:pPr>
            <a:r>
              <a:rPr lang="en-US" sz="3000" b="1" smtClean="0"/>
              <a:t>Neutron	  n		0  		   1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3373608"/>
            <a:ext cx="2247900" cy="226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7"/>
          <p:cNvSpPr txBox="1">
            <a:spLocks noChangeArrowheads="1"/>
          </p:cNvSpPr>
          <p:nvPr/>
        </p:nvSpPr>
        <p:spPr bwMode="auto">
          <a:xfrm>
            <a:off x="1219200" y="3505200"/>
            <a:ext cx="5886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How will two oxygen atoms bond?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36877" name="Text Box 20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36878" name="Oval 21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79" name="Oval 22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0" name="Oval 23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1" name="Oval 24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2" name="Oval 25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3" name="Oval 26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36870" name="Text Box 28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36871" name="Oval 2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72" name="Oval 30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73" name="Oval 31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74" name="Oval 32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75" name="Oval 3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76" name="Oval 34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37905" name="Text Box 2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37906" name="Oval 3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7" name="Oval 4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8" name="Oval 5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9" name="Oval 6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0" name="Oval 7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1" name="Oval 8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37898" name="Text Box 10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37899" name="Oval 1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0" name="Oval 12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1" name="Oval 13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2" name="Oval 14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3" name="Oval 15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4" name="Oval 16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7891" name="Text Box 17"/>
          <p:cNvSpPr txBox="1">
            <a:spLocks noChangeArrowheads="1"/>
          </p:cNvSpPr>
          <p:nvPr/>
        </p:nvSpPr>
        <p:spPr bwMode="auto">
          <a:xfrm>
            <a:off x="1066800" y="3429000"/>
            <a:ext cx="636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Each atom has two unpaired electrons</a:t>
            </a:r>
          </a:p>
        </p:txBody>
      </p:sp>
      <p:sp>
        <p:nvSpPr>
          <p:cNvPr id="37892" name="Line 18"/>
          <p:cNvSpPr>
            <a:spLocks noChangeShapeType="1"/>
          </p:cNvSpPr>
          <p:nvPr/>
        </p:nvSpPr>
        <p:spPr bwMode="auto">
          <a:xfrm flipV="1">
            <a:off x="1905000" y="2895600"/>
            <a:ext cx="2667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7893" name="Line 19"/>
          <p:cNvSpPr>
            <a:spLocks noChangeShapeType="1"/>
          </p:cNvSpPr>
          <p:nvPr/>
        </p:nvSpPr>
        <p:spPr bwMode="auto">
          <a:xfrm flipH="1" flipV="1">
            <a:off x="3095625" y="2324100"/>
            <a:ext cx="203200" cy="2667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7894" name="Line 20"/>
          <p:cNvSpPr>
            <a:spLocks noChangeShapeType="1"/>
          </p:cNvSpPr>
          <p:nvPr/>
        </p:nvSpPr>
        <p:spPr bwMode="auto">
          <a:xfrm flipV="1">
            <a:off x="4419600" y="2336800"/>
            <a:ext cx="76200" cy="330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7895" name="Line 21"/>
          <p:cNvSpPr>
            <a:spLocks noChangeShapeType="1"/>
          </p:cNvSpPr>
          <p:nvPr/>
        </p:nvSpPr>
        <p:spPr bwMode="auto">
          <a:xfrm flipH="1" flipV="1">
            <a:off x="5200650" y="2933700"/>
            <a:ext cx="2286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17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>
              <a:gd name="T0" fmla="*/ 0 w 740"/>
              <a:gd name="T1" fmla="*/ 212704 h 149"/>
              <a:gd name="T2" fmla="*/ 372144 w 740"/>
              <a:gd name="T3" fmla="*/ 44599 h 149"/>
              <a:gd name="T4" fmla="*/ 814066 w 740"/>
              <a:gd name="T5" fmla="*/ 5146 h 149"/>
              <a:gd name="T6" fmla="*/ 1105698 w 740"/>
              <a:gd name="T7" fmla="*/ 84052 h 149"/>
              <a:gd name="T8" fmla="*/ 1323975 w 740"/>
              <a:gd name="T9" fmla="*/ 255588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49"/>
              <a:gd name="T17" fmla="*/ 740 w 74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38925" name="Text Box 20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38926" name="Oval 21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7" name="Oval 22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8" name="Oval 23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9" name="Oval 24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0" name="Oval 25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1" name="Oval 26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38918" name="Text Box 28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38919" name="Oval 2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0" name="Oval 30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1" name="Oval 31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2" name="Oval 32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3" name="Oval 3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4" name="Oval 34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5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>
              <a:gd name="T0" fmla="*/ 0 w 740"/>
              <a:gd name="T1" fmla="*/ 212704 h 149"/>
              <a:gd name="T2" fmla="*/ 372144 w 740"/>
              <a:gd name="T3" fmla="*/ 44599 h 149"/>
              <a:gd name="T4" fmla="*/ 814066 w 740"/>
              <a:gd name="T5" fmla="*/ 5146 h 149"/>
              <a:gd name="T6" fmla="*/ 1105698 w 740"/>
              <a:gd name="T7" fmla="*/ 84052 h 149"/>
              <a:gd name="T8" fmla="*/ 1323975 w 740"/>
              <a:gd name="T9" fmla="*/ 255588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49"/>
              <a:gd name="T17" fmla="*/ 740 w 74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9939" name="Freeform 26"/>
          <p:cNvSpPr>
            <a:spLocks/>
          </p:cNvSpPr>
          <p:nvPr/>
        </p:nvSpPr>
        <p:spPr bwMode="auto">
          <a:xfrm>
            <a:off x="2386013" y="2968625"/>
            <a:ext cx="919162" cy="498475"/>
          </a:xfrm>
          <a:custGeom>
            <a:avLst/>
            <a:gdLst>
              <a:gd name="T0" fmla="*/ 0 w 579"/>
              <a:gd name="T1" fmla="*/ 0 h 314"/>
              <a:gd name="T2" fmla="*/ 157162 w 579"/>
              <a:gd name="T3" fmla="*/ 250825 h 314"/>
              <a:gd name="T4" fmla="*/ 347662 w 579"/>
              <a:gd name="T5" fmla="*/ 365125 h 314"/>
              <a:gd name="T6" fmla="*/ 614362 w 579"/>
              <a:gd name="T7" fmla="*/ 431800 h 314"/>
              <a:gd name="T8" fmla="*/ 919162 w 579"/>
              <a:gd name="T9" fmla="*/ 498475 h 3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9"/>
              <a:gd name="T16" fmla="*/ 0 h 314"/>
              <a:gd name="T17" fmla="*/ 579 w 579"/>
              <a:gd name="T18" fmla="*/ 314 h 3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9" h="314">
                <a:moveTo>
                  <a:pt x="0" y="0"/>
                </a:moveTo>
                <a:cubicBezTo>
                  <a:pt x="16" y="26"/>
                  <a:pt x="62" y="120"/>
                  <a:pt x="99" y="158"/>
                </a:cubicBezTo>
                <a:cubicBezTo>
                  <a:pt x="136" y="196"/>
                  <a:pt x="171" y="211"/>
                  <a:pt x="219" y="230"/>
                </a:cubicBezTo>
                <a:cubicBezTo>
                  <a:pt x="267" y="249"/>
                  <a:pt x="327" y="258"/>
                  <a:pt x="387" y="272"/>
                </a:cubicBezTo>
                <a:cubicBezTo>
                  <a:pt x="447" y="286"/>
                  <a:pt x="539" y="305"/>
                  <a:pt x="579" y="314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39950" name="Text Box 37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39951" name="Oval 38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2" name="Oval 39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3" name="Oval 40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4" name="Oval 41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5" name="Oval 4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6" name="Oval 43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39943" name="Text Box 45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39944" name="Oval 4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45" name="Oval 47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46" name="Oval 48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47" name="Oval 49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48" name="Oval 50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49" name="Oval 51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47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>
              <a:gd name="T0" fmla="*/ 0 w 740"/>
              <a:gd name="T1" fmla="*/ 212704 h 149"/>
              <a:gd name="T2" fmla="*/ 372144 w 740"/>
              <a:gd name="T3" fmla="*/ 44599 h 149"/>
              <a:gd name="T4" fmla="*/ 814066 w 740"/>
              <a:gd name="T5" fmla="*/ 5146 h 149"/>
              <a:gd name="T6" fmla="*/ 1105698 w 740"/>
              <a:gd name="T7" fmla="*/ 84052 h 149"/>
              <a:gd name="T8" fmla="*/ 1323975 w 740"/>
              <a:gd name="T9" fmla="*/ 255588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49"/>
              <a:gd name="T17" fmla="*/ 740 w 74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0963" name="Freeform 48"/>
          <p:cNvSpPr>
            <a:spLocks/>
          </p:cNvSpPr>
          <p:nvPr/>
        </p:nvSpPr>
        <p:spPr bwMode="auto">
          <a:xfrm>
            <a:off x="2386013" y="2968625"/>
            <a:ext cx="1624012" cy="427038"/>
          </a:xfrm>
          <a:custGeom>
            <a:avLst/>
            <a:gdLst>
              <a:gd name="T0" fmla="*/ 0 w 1023"/>
              <a:gd name="T1" fmla="*/ 0 h 269"/>
              <a:gd name="T2" fmla="*/ 157162 w 1023"/>
              <a:gd name="T3" fmla="*/ 250825 h 269"/>
              <a:gd name="T4" fmla="*/ 547687 w 1023"/>
              <a:gd name="T5" fmla="*/ 403225 h 269"/>
              <a:gd name="T6" fmla="*/ 1185862 w 1023"/>
              <a:gd name="T7" fmla="*/ 393700 h 269"/>
              <a:gd name="T8" fmla="*/ 1624012 w 1023"/>
              <a:gd name="T9" fmla="*/ 317500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3"/>
              <a:gd name="T16" fmla="*/ 0 h 269"/>
              <a:gd name="T17" fmla="*/ 1023 w 1023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3" h="269">
                <a:moveTo>
                  <a:pt x="0" y="0"/>
                </a:moveTo>
                <a:cubicBezTo>
                  <a:pt x="16" y="26"/>
                  <a:pt x="41" y="116"/>
                  <a:pt x="99" y="158"/>
                </a:cubicBezTo>
                <a:cubicBezTo>
                  <a:pt x="157" y="200"/>
                  <a:pt x="237" y="239"/>
                  <a:pt x="345" y="254"/>
                </a:cubicBezTo>
                <a:cubicBezTo>
                  <a:pt x="453" y="269"/>
                  <a:pt x="634" y="257"/>
                  <a:pt x="747" y="248"/>
                </a:cubicBezTo>
                <a:cubicBezTo>
                  <a:pt x="860" y="239"/>
                  <a:pt x="966" y="210"/>
                  <a:pt x="1023" y="2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40974" name="Text Box 51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0975" name="Oval 52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76" name="Oval 53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77" name="Oval 54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78" name="Oval 55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79" name="Oval 56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80" name="Oval 57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40967" name="Text Box 59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0968" name="Oval 6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69" name="Oval 61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70" name="Oval 62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71" name="Oval 63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72" name="Oval 64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73" name="Oval 65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8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>
              <a:gd name="T0" fmla="*/ 0 w 740"/>
              <a:gd name="T1" fmla="*/ 212704 h 149"/>
              <a:gd name="T2" fmla="*/ 372144 w 740"/>
              <a:gd name="T3" fmla="*/ 44599 h 149"/>
              <a:gd name="T4" fmla="*/ 814066 w 740"/>
              <a:gd name="T5" fmla="*/ 5146 h 149"/>
              <a:gd name="T6" fmla="*/ 1105698 w 740"/>
              <a:gd name="T7" fmla="*/ 84052 h 149"/>
              <a:gd name="T8" fmla="*/ 1323975 w 740"/>
              <a:gd name="T9" fmla="*/ 255588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49"/>
              <a:gd name="T17" fmla="*/ 740 w 74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1987" name="Freeform 29"/>
          <p:cNvSpPr>
            <a:spLocks/>
          </p:cNvSpPr>
          <p:nvPr/>
        </p:nvSpPr>
        <p:spPr bwMode="auto">
          <a:xfrm>
            <a:off x="2386013" y="2968625"/>
            <a:ext cx="2062162" cy="423863"/>
          </a:xfrm>
          <a:custGeom>
            <a:avLst/>
            <a:gdLst>
              <a:gd name="T0" fmla="*/ 0 w 1299"/>
              <a:gd name="T1" fmla="*/ 0 h 267"/>
              <a:gd name="T2" fmla="*/ 182562 w 1299"/>
              <a:gd name="T3" fmla="*/ 250825 h 267"/>
              <a:gd name="T4" fmla="*/ 635000 w 1299"/>
              <a:gd name="T5" fmla="*/ 403225 h 267"/>
              <a:gd name="T6" fmla="*/ 1443037 w 1299"/>
              <a:gd name="T7" fmla="*/ 374650 h 267"/>
              <a:gd name="T8" fmla="*/ 2062162 w 1299"/>
              <a:gd name="T9" fmla="*/ 184150 h 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9"/>
              <a:gd name="T16" fmla="*/ 0 h 267"/>
              <a:gd name="T17" fmla="*/ 1299 w 1299"/>
              <a:gd name="T18" fmla="*/ 267 h 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9" h="267">
                <a:moveTo>
                  <a:pt x="0" y="0"/>
                </a:moveTo>
                <a:cubicBezTo>
                  <a:pt x="19" y="26"/>
                  <a:pt x="47" y="116"/>
                  <a:pt x="115" y="158"/>
                </a:cubicBezTo>
                <a:cubicBezTo>
                  <a:pt x="182" y="200"/>
                  <a:pt x="268" y="241"/>
                  <a:pt x="400" y="254"/>
                </a:cubicBezTo>
                <a:cubicBezTo>
                  <a:pt x="532" y="267"/>
                  <a:pt x="759" y="259"/>
                  <a:pt x="909" y="236"/>
                </a:cubicBezTo>
                <a:cubicBezTo>
                  <a:pt x="1059" y="213"/>
                  <a:pt x="1218" y="141"/>
                  <a:pt x="1299" y="11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41998" name="Text Box 32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1999" name="Oval 33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0" name="Oval 34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1" name="Oval 35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2" name="Oval 36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3" name="Oval 37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4" name="Oval 38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41991" name="Text Box 40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1992" name="Oval 4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3" name="Oval 42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4" name="Oval 43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5" name="Oval 44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6" name="Oval 45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7" name="Oval 46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8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>
              <a:gd name="T0" fmla="*/ 0 w 740"/>
              <a:gd name="T1" fmla="*/ 212704 h 149"/>
              <a:gd name="T2" fmla="*/ 372144 w 740"/>
              <a:gd name="T3" fmla="*/ 44599 h 149"/>
              <a:gd name="T4" fmla="*/ 814066 w 740"/>
              <a:gd name="T5" fmla="*/ 5146 h 149"/>
              <a:gd name="T6" fmla="*/ 1105698 w 740"/>
              <a:gd name="T7" fmla="*/ 84052 h 149"/>
              <a:gd name="T8" fmla="*/ 1323975 w 740"/>
              <a:gd name="T9" fmla="*/ 255588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49"/>
              <a:gd name="T17" fmla="*/ 740 w 74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3011" name="Freeform 29"/>
          <p:cNvSpPr>
            <a:spLocks/>
          </p:cNvSpPr>
          <p:nvPr/>
        </p:nvSpPr>
        <p:spPr bwMode="auto">
          <a:xfrm>
            <a:off x="2386013" y="2914650"/>
            <a:ext cx="2576512" cy="466725"/>
          </a:xfrm>
          <a:custGeom>
            <a:avLst/>
            <a:gdLst>
              <a:gd name="T0" fmla="*/ 0 w 1623"/>
              <a:gd name="T1" fmla="*/ 53975 h 294"/>
              <a:gd name="T2" fmla="*/ 193675 w 1623"/>
              <a:gd name="T3" fmla="*/ 304800 h 294"/>
              <a:gd name="T4" fmla="*/ 804862 w 1623"/>
              <a:gd name="T5" fmla="*/ 466725 h 294"/>
              <a:gd name="T6" fmla="*/ 1833562 w 1623"/>
              <a:gd name="T7" fmla="*/ 304800 h 294"/>
              <a:gd name="T8" fmla="*/ 2576512 w 1623"/>
              <a:gd name="T9" fmla="*/ 0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3"/>
              <a:gd name="T16" fmla="*/ 0 h 294"/>
              <a:gd name="T17" fmla="*/ 1623 w 1623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3" h="294">
                <a:moveTo>
                  <a:pt x="0" y="34"/>
                </a:moveTo>
                <a:cubicBezTo>
                  <a:pt x="20" y="60"/>
                  <a:pt x="38" y="149"/>
                  <a:pt x="122" y="192"/>
                </a:cubicBezTo>
                <a:cubicBezTo>
                  <a:pt x="206" y="235"/>
                  <a:pt x="335" y="294"/>
                  <a:pt x="507" y="294"/>
                </a:cubicBezTo>
                <a:cubicBezTo>
                  <a:pt x="679" y="294"/>
                  <a:pt x="969" y="241"/>
                  <a:pt x="1155" y="192"/>
                </a:cubicBezTo>
                <a:cubicBezTo>
                  <a:pt x="1341" y="143"/>
                  <a:pt x="1526" y="40"/>
                  <a:pt x="1623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43022" name="Text Box 32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3023" name="Oval 33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4" name="Oval 34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5" name="Oval 35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6" name="Oval 36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7" name="Oval 37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8" name="Oval 38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43015" name="Text Box 40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3016" name="Oval 4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17" name="Oval 42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18" name="Oval 43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19" name="Oval 44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0" name="Oval 45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1" name="Oval 46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38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>
              <a:gd name="T0" fmla="*/ 0 w 740"/>
              <a:gd name="T1" fmla="*/ 212704 h 149"/>
              <a:gd name="T2" fmla="*/ 372144 w 740"/>
              <a:gd name="T3" fmla="*/ 44599 h 149"/>
              <a:gd name="T4" fmla="*/ 814066 w 740"/>
              <a:gd name="T5" fmla="*/ 5146 h 149"/>
              <a:gd name="T6" fmla="*/ 1105698 w 740"/>
              <a:gd name="T7" fmla="*/ 84052 h 149"/>
              <a:gd name="T8" fmla="*/ 1323975 w 740"/>
              <a:gd name="T9" fmla="*/ 255588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49"/>
              <a:gd name="T17" fmla="*/ 740 w 74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4035" name="Freeform 39"/>
          <p:cNvSpPr>
            <a:spLocks/>
          </p:cNvSpPr>
          <p:nvPr/>
        </p:nvSpPr>
        <p:spPr bwMode="auto">
          <a:xfrm>
            <a:off x="2386013" y="2914650"/>
            <a:ext cx="2576512" cy="466725"/>
          </a:xfrm>
          <a:custGeom>
            <a:avLst/>
            <a:gdLst>
              <a:gd name="T0" fmla="*/ 0 w 1623"/>
              <a:gd name="T1" fmla="*/ 53975 h 294"/>
              <a:gd name="T2" fmla="*/ 193675 w 1623"/>
              <a:gd name="T3" fmla="*/ 304800 h 294"/>
              <a:gd name="T4" fmla="*/ 804862 w 1623"/>
              <a:gd name="T5" fmla="*/ 466725 h 294"/>
              <a:gd name="T6" fmla="*/ 1833562 w 1623"/>
              <a:gd name="T7" fmla="*/ 304800 h 294"/>
              <a:gd name="T8" fmla="*/ 2576512 w 1623"/>
              <a:gd name="T9" fmla="*/ 0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3"/>
              <a:gd name="T16" fmla="*/ 0 h 294"/>
              <a:gd name="T17" fmla="*/ 1623 w 1623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3" h="294">
                <a:moveTo>
                  <a:pt x="0" y="34"/>
                </a:moveTo>
                <a:cubicBezTo>
                  <a:pt x="20" y="60"/>
                  <a:pt x="38" y="149"/>
                  <a:pt x="122" y="192"/>
                </a:cubicBezTo>
                <a:cubicBezTo>
                  <a:pt x="206" y="235"/>
                  <a:pt x="335" y="294"/>
                  <a:pt x="507" y="294"/>
                </a:cubicBezTo>
                <a:cubicBezTo>
                  <a:pt x="679" y="294"/>
                  <a:pt x="969" y="241"/>
                  <a:pt x="1155" y="192"/>
                </a:cubicBezTo>
                <a:cubicBezTo>
                  <a:pt x="1341" y="143"/>
                  <a:pt x="1526" y="40"/>
                  <a:pt x="1623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44046" name="Text Box 42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4047" name="Oval 43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8" name="Oval 44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9" name="Oval 45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50" name="Oval 46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51" name="Oval 47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52" name="Oval 48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44039" name="Text Box 50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4040" name="Oval 5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1" name="Oval 52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2" name="Oval 53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3" name="Oval 54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4" name="Oval 55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5" name="Oval 56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6"/>
          <p:cNvSpPr txBox="1">
            <a:spLocks noChangeArrowheads="1"/>
          </p:cNvSpPr>
          <p:nvPr/>
        </p:nvSpPr>
        <p:spPr bwMode="auto">
          <a:xfrm>
            <a:off x="1066800" y="4114800"/>
            <a:ext cx="697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CC"/>
                </a:solidFill>
              </a:rPr>
              <a:t>Oxygen atoms are highly electronegative.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1066800" y="4724400"/>
            <a:ext cx="700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CC"/>
                </a:solidFill>
              </a:rPr>
              <a:t>So both atoms want to gain two electrons.</a:t>
            </a:r>
          </a:p>
        </p:txBody>
      </p:sp>
      <p:sp>
        <p:nvSpPr>
          <p:cNvPr id="45060" name="Freeform 59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>
              <a:gd name="T0" fmla="*/ 0 w 740"/>
              <a:gd name="T1" fmla="*/ 212704 h 149"/>
              <a:gd name="T2" fmla="*/ 372144 w 740"/>
              <a:gd name="T3" fmla="*/ 44599 h 149"/>
              <a:gd name="T4" fmla="*/ 814066 w 740"/>
              <a:gd name="T5" fmla="*/ 5146 h 149"/>
              <a:gd name="T6" fmla="*/ 1105698 w 740"/>
              <a:gd name="T7" fmla="*/ 84052 h 149"/>
              <a:gd name="T8" fmla="*/ 1323975 w 740"/>
              <a:gd name="T9" fmla="*/ 255588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49"/>
              <a:gd name="T17" fmla="*/ 740 w 74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5061" name="Freeform 60"/>
          <p:cNvSpPr>
            <a:spLocks/>
          </p:cNvSpPr>
          <p:nvPr/>
        </p:nvSpPr>
        <p:spPr bwMode="auto">
          <a:xfrm>
            <a:off x="2386013" y="2914650"/>
            <a:ext cx="2576512" cy="466725"/>
          </a:xfrm>
          <a:custGeom>
            <a:avLst/>
            <a:gdLst>
              <a:gd name="T0" fmla="*/ 0 w 1623"/>
              <a:gd name="T1" fmla="*/ 53975 h 294"/>
              <a:gd name="T2" fmla="*/ 193675 w 1623"/>
              <a:gd name="T3" fmla="*/ 304800 h 294"/>
              <a:gd name="T4" fmla="*/ 804862 w 1623"/>
              <a:gd name="T5" fmla="*/ 466725 h 294"/>
              <a:gd name="T6" fmla="*/ 1833562 w 1623"/>
              <a:gd name="T7" fmla="*/ 304800 h 294"/>
              <a:gd name="T8" fmla="*/ 2576512 w 1623"/>
              <a:gd name="T9" fmla="*/ 0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3"/>
              <a:gd name="T16" fmla="*/ 0 h 294"/>
              <a:gd name="T17" fmla="*/ 1623 w 1623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3" h="294">
                <a:moveTo>
                  <a:pt x="0" y="34"/>
                </a:moveTo>
                <a:cubicBezTo>
                  <a:pt x="20" y="60"/>
                  <a:pt x="38" y="149"/>
                  <a:pt x="122" y="192"/>
                </a:cubicBezTo>
                <a:cubicBezTo>
                  <a:pt x="206" y="235"/>
                  <a:pt x="335" y="294"/>
                  <a:pt x="507" y="294"/>
                </a:cubicBezTo>
                <a:cubicBezTo>
                  <a:pt x="679" y="294"/>
                  <a:pt x="969" y="241"/>
                  <a:pt x="1155" y="192"/>
                </a:cubicBezTo>
                <a:cubicBezTo>
                  <a:pt x="1341" y="143"/>
                  <a:pt x="1526" y="40"/>
                  <a:pt x="1623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45072" name="Text Box 63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5073" name="Oval 64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4" name="Oval 65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5" name="Oval 66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6" name="Oval 67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7" name="Oval 68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8" name="Oval 69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45065" name="Text Box 71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5066" name="Oval 7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67" name="Oval 73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68" name="Oval 74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69" name="Oval 75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0" name="Oval 76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1" name="Oval 77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9"/>
          <p:cNvSpPr txBox="1">
            <a:spLocks noChangeArrowheads="1"/>
          </p:cNvSpPr>
          <p:nvPr/>
        </p:nvSpPr>
        <p:spPr bwMode="auto">
          <a:xfrm>
            <a:off x="1066800" y="4114800"/>
            <a:ext cx="697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CC"/>
                </a:solidFill>
              </a:rPr>
              <a:t>Oxygen atoms are highly electronegative.</a:t>
            </a:r>
          </a:p>
        </p:txBody>
      </p:sp>
      <p:sp>
        <p:nvSpPr>
          <p:cNvPr id="46083" name="Text Box 20"/>
          <p:cNvSpPr txBox="1">
            <a:spLocks noChangeArrowheads="1"/>
          </p:cNvSpPr>
          <p:nvPr/>
        </p:nvSpPr>
        <p:spPr bwMode="auto">
          <a:xfrm>
            <a:off x="1066800" y="4724400"/>
            <a:ext cx="700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CC"/>
                </a:solidFill>
              </a:rPr>
              <a:t>So both atoms want to gain two electrons.</a:t>
            </a:r>
          </a:p>
        </p:txBody>
      </p:sp>
      <p:sp>
        <p:nvSpPr>
          <p:cNvPr id="46084" name="Freeform 23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>
              <a:gd name="T0" fmla="*/ 0 w 740"/>
              <a:gd name="T1" fmla="*/ 212704 h 149"/>
              <a:gd name="T2" fmla="*/ 372144 w 740"/>
              <a:gd name="T3" fmla="*/ 44599 h 149"/>
              <a:gd name="T4" fmla="*/ 814066 w 740"/>
              <a:gd name="T5" fmla="*/ 5146 h 149"/>
              <a:gd name="T6" fmla="*/ 1105698 w 740"/>
              <a:gd name="T7" fmla="*/ 84052 h 149"/>
              <a:gd name="T8" fmla="*/ 1323975 w 740"/>
              <a:gd name="T9" fmla="*/ 255588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49"/>
              <a:gd name="T17" fmla="*/ 740 w 74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6085" name="Freeform 24"/>
          <p:cNvSpPr>
            <a:spLocks/>
          </p:cNvSpPr>
          <p:nvPr/>
        </p:nvSpPr>
        <p:spPr bwMode="auto">
          <a:xfrm>
            <a:off x="2386013" y="2914650"/>
            <a:ext cx="2576512" cy="466725"/>
          </a:xfrm>
          <a:custGeom>
            <a:avLst/>
            <a:gdLst>
              <a:gd name="T0" fmla="*/ 0 w 1623"/>
              <a:gd name="T1" fmla="*/ 53975 h 294"/>
              <a:gd name="T2" fmla="*/ 193675 w 1623"/>
              <a:gd name="T3" fmla="*/ 304800 h 294"/>
              <a:gd name="T4" fmla="*/ 804862 w 1623"/>
              <a:gd name="T5" fmla="*/ 466725 h 294"/>
              <a:gd name="T6" fmla="*/ 1833562 w 1623"/>
              <a:gd name="T7" fmla="*/ 304800 h 294"/>
              <a:gd name="T8" fmla="*/ 2576512 w 1623"/>
              <a:gd name="T9" fmla="*/ 0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3"/>
              <a:gd name="T16" fmla="*/ 0 h 294"/>
              <a:gd name="T17" fmla="*/ 1623 w 1623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3" h="294">
                <a:moveTo>
                  <a:pt x="0" y="34"/>
                </a:moveTo>
                <a:cubicBezTo>
                  <a:pt x="20" y="60"/>
                  <a:pt x="38" y="149"/>
                  <a:pt x="122" y="192"/>
                </a:cubicBezTo>
                <a:cubicBezTo>
                  <a:pt x="206" y="235"/>
                  <a:pt x="335" y="294"/>
                  <a:pt x="507" y="294"/>
                </a:cubicBezTo>
                <a:cubicBezTo>
                  <a:pt x="679" y="294"/>
                  <a:pt x="969" y="241"/>
                  <a:pt x="1155" y="192"/>
                </a:cubicBezTo>
                <a:cubicBezTo>
                  <a:pt x="1341" y="143"/>
                  <a:pt x="1526" y="40"/>
                  <a:pt x="1623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46098" name="Text Box 27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6099" name="Oval 28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0" name="Oval 29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1" name="Oval 30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2" name="Oval 31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3" name="Oval 3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4" name="Oval 33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46091" name="Text Box 35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6092" name="Oval 3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093" name="Oval 37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094" name="Oval 38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095" name="Oval 39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096" name="Oval 40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097" name="Oval 41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87" name="Freeform 42"/>
          <p:cNvSpPr>
            <a:spLocks/>
          </p:cNvSpPr>
          <p:nvPr/>
        </p:nvSpPr>
        <p:spPr bwMode="auto">
          <a:xfrm>
            <a:off x="3071813" y="1851025"/>
            <a:ext cx="1343025" cy="239713"/>
          </a:xfrm>
          <a:custGeom>
            <a:avLst/>
            <a:gdLst>
              <a:gd name="T0" fmla="*/ 1343025 w 846"/>
              <a:gd name="T1" fmla="*/ 239713 h 151"/>
              <a:gd name="T2" fmla="*/ 1009650 w 846"/>
              <a:gd name="T3" fmla="*/ 34925 h 151"/>
              <a:gd name="T4" fmla="*/ 600075 w 846"/>
              <a:gd name="T5" fmla="*/ 25400 h 151"/>
              <a:gd name="T6" fmla="*/ 271463 w 846"/>
              <a:gd name="T7" fmla="*/ 115888 h 151"/>
              <a:gd name="T8" fmla="*/ 0 w 846"/>
              <a:gd name="T9" fmla="*/ 239713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6"/>
              <a:gd name="T16" fmla="*/ 0 h 151"/>
              <a:gd name="T17" fmla="*/ 846 w 846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6" h="151">
                <a:moveTo>
                  <a:pt x="846" y="151"/>
                </a:moveTo>
                <a:cubicBezTo>
                  <a:pt x="811" y="130"/>
                  <a:pt x="714" y="44"/>
                  <a:pt x="636" y="22"/>
                </a:cubicBezTo>
                <a:cubicBezTo>
                  <a:pt x="558" y="0"/>
                  <a:pt x="455" y="8"/>
                  <a:pt x="378" y="16"/>
                </a:cubicBezTo>
                <a:cubicBezTo>
                  <a:pt x="301" y="24"/>
                  <a:pt x="234" y="51"/>
                  <a:pt x="171" y="73"/>
                </a:cubicBezTo>
                <a:cubicBezTo>
                  <a:pt x="108" y="95"/>
                  <a:pt x="36" y="135"/>
                  <a:pt x="0" y="151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6088" name="Freeform 43"/>
          <p:cNvSpPr>
            <a:spLocks/>
          </p:cNvSpPr>
          <p:nvPr/>
        </p:nvSpPr>
        <p:spPr bwMode="auto">
          <a:xfrm>
            <a:off x="2357438" y="2924175"/>
            <a:ext cx="2557462" cy="465138"/>
          </a:xfrm>
          <a:custGeom>
            <a:avLst/>
            <a:gdLst>
              <a:gd name="T0" fmla="*/ 2557462 w 1611"/>
              <a:gd name="T1" fmla="*/ 14288 h 293"/>
              <a:gd name="T2" fmla="*/ 1962150 w 1611"/>
              <a:gd name="T3" fmla="*/ 257175 h 293"/>
              <a:gd name="T4" fmla="*/ 900112 w 1611"/>
              <a:gd name="T5" fmla="*/ 452438 h 293"/>
              <a:gd name="T6" fmla="*/ 276225 w 1611"/>
              <a:gd name="T7" fmla="*/ 333375 h 293"/>
              <a:gd name="T8" fmla="*/ 0 w 1611"/>
              <a:gd name="T9" fmla="*/ 0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1"/>
              <a:gd name="T16" fmla="*/ 0 h 293"/>
              <a:gd name="T17" fmla="*/ 1611 w 1611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1" h="293">
                <a:moveTo>
                  <a:pt x="1611" y="9"/>
                </a:moveTo>
                <a:cubicBezTo>
                  <a:pt x="1549" y="34"/>
                  <a:pt x="1410" y="116"/>
                  <a:pt x="1236" y="162"/>
                </a:cubicBezTo>
                <a:cubicBezTo>
                  <a:pt x="1062" y="208"/>
                  <a:pt x="744" y="277"/>
                  <a:pt x="567" y="285"/>
                </a:cubicBezTo>
                <a:cubicBezTo>
                  <a:pt x="390" y="293"/>
                  <a:pt x="269" y="258"/>
                  <a:pt x="174" y="210"/>
                </a:cubicBezTo>
                <a:cubicBezTo>
                  <a:pt x="79" y="162"/>
                  <a:pt x="36" y="44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ahoma" charset="0"/>
              </a:rPr>
              <a:t>Electron Shells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876800"/>
          </a:xfrm>
        </p:spPr>
        <p:txBody>
          <a:bodyPr/>
          <a:lstStyle/>
          <a:p>
            <a:pPr marL="609600" indent="-609600" eaLnBrk="1" hangingPunct="1">
              <a:buClr>
                <a:schemeClr val="tx2"/>
              </a:buClr>
              <a:buSzPct val="100000"/>
              <a:buFont typeface="Arial" charset="0"/>
              <a:buAutoNum type="arabicPeriod"/>
            </a:pPr>
            <a:r>
              <a:rPr lang="en-US" dirty="0" smtClean="0"/>
              <a:t>Electrons can only occur at certain energy levels or </a:t>
            </a:r>
            <a:r>
              <a:rPr lang="en-US" dirty="0" smtClean="0">
                <a:solidFill>
                  <a:srgbClr val="FFFF00"/>
                </a:solidFill>
              </a:rPr>
              <a:t>electron shells</a:t>
            </a:r>
          </a:p>
          <a:p>
            <a:pPr marL="609600" indent="-609600" eaLnBrk="1" hangingPunct="1">
              <a:buClr>
                <a:schemeClr val="tx2"/>
              </a:buClr>
              <a:buSzPct val="100000"/>
              <a:buFont typeface="Arial" charset="0"/>
              <a:buAutoNum type="arabicPeriod"/>
            </a:pPr>
            <a:r>
              <a:rPr lang="en-US" dirty="0" smtClean="0"/>
              <a:t>Electron shells determine how an atom behaves when it encounters other atoms</a:t>
            </a:r>
          </a:p>
          <a:p>
            <a:pPr marL="609600" indent="-609600" eaLnBrk="1" hangingPunct="1">
              <a:buClr>
                <a:schemeClr val="tx2"/>
              </a:buClr>
              <a:buSzPct val="100000"/>
              <a:buFont typeface="Arial" charset="0"/>
              <a:buAutoNum type="arabicPeriod"/>
            </a:pPr>
            <a:r>
              <a:rPr lang="en-US" dirty="0" smtClean="0"/>
              <a:t>The first shell can hold up to </a:t>
            </a: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 smtClean="0"/>
              <a:t> electrons, and each shell thereafter can hold up to </a:t>
            </a:r>
            <a:r>
              <a:rPr lang="en-US" dirty="0" smtClean="0">
                <a:solidFill>
                  <a:srgbClr val="FFFF00"/>
                </a:solidFill>
              </a:rPr>
              <a:t>8</a:t>
            </a:r>
            <a:r>
              <a:rPr lang="en-US" dirty="0" smtClean="0"/>
              <a:t> electrons </a:t>
            </a:r>
          </a:p>
          <a:p>
            <a:pPr marL="609600" indent="-609600" eaLnBrk="1" hangingPunct="1">
              <a:buClr>
                <a:schemeClr val="tx2"/>
              </a:buClr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Clr>
                <a:schemeClr val="tx2"/>
              </a:buClr>
              <a:buSzPct val="100000"/>
              <a:buFont typeface="Arial" charset="0"/>
              <a:buAutoNum type="arabicPeriod"/>
            </a:pPr>
            <a:endParaRPr lang="en-US" dirty="0" smtClean="0"/>
          </a:p>
          <a:p>
            <a:pPr marL="609600" indent="-60960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47116" name="Text Box 27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7117" name="Oval 28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8" name="Oval 29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9" name="Oval 30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0" name="Oval 31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1" name="Oval 3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2" name="Oval 33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47109" name="Text Box 35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600" smtClean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47110" name="Oval 3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1" name="Oval 37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2" name="Oval 38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3" name="Oval 39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4" name="Oval 40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5" name="Oval 41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1371600"/>
            <a:ext cx="1412875" cy="1555750"/>
            <a:chOff x="2814" y="864"/>
            <a:chExt cx="890" cy="980"/>
          </a:xfrm>
        </p:grpSpPr>
        <p:sp>
          <p:nvSpPr>
            <p:cNvPr id="48139" name="Text Box 26"/>
            <p:cNvSpPr txBox="1">
              <a:spLocks noChangeArrowheads="1"/>
            </p:cNvSpPr>
            <p:nvPr/>
          </p:nvSpPr>
          <p:spPr bwMode="auto">
            <a:xfrm>
              <a:off x="2917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48140" name="Oval 27"/>
            <p:cNvSpPr>
              <a:spLocks noChangeArrowheads="1"/>
            </p:cNvSpPr>
            <p:nvPr/>
          </p:nvSpPr>
          <p:spPr bwMode="auto">
            <a:xfrm>
              <a:off x="2814" y="133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41" name="Oval 28"/>
            <p:cNvSpPr>
              <a:spLocks noChangeArrowheads="1"/>
            </p:cNvSpPr>
            <p:nvPr/>
          </p:nvSpPr>
          <p:spPr bwMode="auto">
            <a:xfrm>
              <a:off x="3600" y="124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42" name="Oval 29"/>
            <p:cNvSpPr>
              <a:spLocks noChangeArrowheads="1"/>
            </p:cNvSpPr>
            <p:nvPr/>
          </p:nvSpPr>
          <p:spPr bwMode="auto">
            <a:xfrm>
              <a:off x="3124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43" name="Oval 30"/>
            <p:cNvSpPr>
              <a:spLocks noChangeArrowheads="1"/>
            </p:cNvSpPr>
            <p:nvPr/>
          </p:nvSpPr>
          <p:spPr bwMode="auto">
            <a:xfrm>
              <a:off x="3331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44" name="Oval 31"/>
            <p:cNvSpPr>
              <a:spLocks noChangeArrowheads="1"/>
            </p:cNvSpPr>
            <p:nvPr/>
          </p:nvSpPr>
          <p:spPr bwMode="auto">
            <a:xfrm>
              <a:off x="3168" y="172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45" name="Oval 32"/>
            <p:cNvSpPr>
              <a:spLocks noChangeArrowheads="1"/>
            </p:cNvSpPr>
            <p:nvPr/>
          </p:nvSpPr>
          <p:spPr bwMode="auto">
            <a:xfrm>
              <a:off x="3600" y="1440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05000" y="1371600"/>
            <a:ext cx="1382713" cy="1555750"/>
            <a:chOff x="1056" y="864"/>
            <a:chExt cx="871" cy="980"/>
          </a:xfrm>
        </p:grpSpPr>
        <p:sp>
          <p:nvSpPr>
            <p:cNvPr id="48132" name="Text Box 34"/>
            <p:cNvSpPr txBox="1">
              <a:spLocks noChangeArrowheads="1"/>
            </p:cNvSpPr>
            <p:nvPr/>
          </p:nvSpPr>
          <p:spPr bwMode="auto">
            <a:xfrm>
              <a:off x="1159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48133" name="Oval 35"/>
            <p:cNvSpPr>
              <a:spLocks noChangeArrowheads="1"/>
            </p:cNvSpPr>
            <p:nvPr/>
          </p:nvSpPr>
          <p:spPr bwMode="auto">
            <a:xfrm>
              <a:off x="1056" y="124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34" name="Oval 36"/>
            <p:cNvSpPr>
              <a:spLocks noChangeArrowheads="1"/>
            </p:cNvSpPr>
            <p:nvPr/>
          </p:nvSpPr>
          <p:spPr bwMode="auto">
            <a:xfrm>
              <a:off x="1824" y="1344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35" name="Oval 37"/>
            <p:cNvSpPr>
              <a:spLocks noChangeArrowheads="1"/>
            </p:cNvSpPr>
            <p:nvPr/>
          </p:nvSpPr>
          <p:spPr bwMode="auto">
            <a:xfrm>
              <a:off x="1366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36" name="Oval 38"/>
            <p:cNvSpPr>
              <a:spLocks noChangeArrowheads="1"/>
            </p:cNvSpPr>
            <p:nvPr/>
          </p:nvSpPr>
          <p:spPr bwMode="auto">
            <a:xfrm>
              <a:off x="1573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37" name="Oval 39"/>
            <p:cNvSpPr>
              <a:spLocks noChangeArrowheads="1"/>
            </p:cNvSpPr>
            <p:nvPr/>
          </p:nvSpPr>
          <p:spPr bwMode="auto">
            <a:xfrm>
              <a:off x="1392" y="172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8138" name="Oval 40"/>
            <p:cNvSpPr>
              <a:spLocks noChangeArrowheads="1"/>
            </p:cNvSpPr>
            <p:nvPr/>
          </p:nvSpPr>
          <p:spPr bwMode="auto">
            <a:xfrm>
              <a:off x="1056" y="1440"/>
              <a:ext cx="104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91000" y="1371600"/>
            <a:ext cx="1412875" cy="1555750"/>
            <a:chOff x="2814" y="864"/>
            <a:chExt cx="890" cy="980"/>
          </a:xfrm>
        </p:grpSpPr>
        <p:sp>
          <p:nvSpPr>
            <p:cNvPr id="49163" name="Text Box 19"/>
            <p:cNvSpPr txBox="1">
              <a:spLocks noChangeArrowheads="1"/>
            </p:cNvSpPr>
            <p:nvPr/>
          </p:nvSpPr>
          <p:spPr bwMode="auto">
            <a:xfrm>
              <a:off x="2917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49164" name="Oval 20"/>
            <p:cNvSpPr>
              <a:spLocks noChangeArrowheads="1"/>
            </p:cNvSpPr>
            <p:nvPr/>
          </p:nvSpPr>
          <p:spPr bwMode="auto">
            <a:xfrm>
              <a:off x="2814" y="133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65" name="Oval 21"/>
            <p:cNvSpPr>
              <a:spLocks noChangeArrowheads="1"/>
            </p:cNvSpPr>
            <p:nvPr/>
          </p:nvSpPr>
          <p:spPr bwMode="auto">
            <a:xfrm>
              <a:off x="3600" y="124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66" name="Oval 22"/>
            <p:cNvSpPr>
              <a:spLocks noChangeArrowheads="1"/>
            </p:cNvSpPr>
            <p:nvPr/>
          </p:nvSpPr>
          <p:spPr bwMode="auto">
            <a:xfrm>
              <a:off x="3124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67" name="Oval 23"/>
            <p:cNvSpPr>
              <a:spLocks noChangeArrowheads="1"/>
            </p:cNvSpPr>
            <p:nvPr/>
          </p:nvSpPr>
          <p:spPr bwMode="auto">
            <a:xfrm>
              <a:off x="3331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68" name="Oval 24"/>
            <p:cNvSpPr>
              <a:spLocks noChangeArrowheads="1"/>
            </p:cNvSpPr>
            <p:nvPr/>
          </p:nvSpPr>
          <p:spPr bwMode="auto">
            <a:xfrm>
              <a:off x="3168" y="172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69" name="Oval 25"/>
            <p:cNvSpPr>
              <a:spLocks noChangeArrowheads="1"/>
            </p:cNvSpPr>
            <p:nvPr/>
          </p:nvSpPr>
          <p:spPr bwMode="auto">
            <a:xfrm>
              <a:off x="3600" y="1440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438400" y="1371600"/>
            <a:ext cx="1382713" cy="1555750"/>
            <a:chOff x="1056" y="864"/>
            <a:chExt cx="871" cy="980"/>
          </a:xfrm>
        </p:grpSpPr>
        <p:sp>
          <p:nvSpPr>
            <p:cNvPr id="49156" name="Text Box 27"/>
            <p:cNvSpPr txBox="1">
              <a:spLocks noChangeArrowheads="1"/>
            </p:cNvSpPr>
            <p:nvPr/>
          </p:nvSpPr>
          <p:spPr bwMode="auto">
            <a:xfrm>
              <a:off x="1159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49157" name="Oval 28"/>
            <p:cNvSpPr>
              <a:spLocks noChangeArrowheads="1"/>
            </p:cNvSpPr>
            <p:nvPr/>
          </p:nvSpPr>
          <p:spPr bwMode="auto">
            <a:xfrm>
              <a:off x="1056" y="124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58" name="Oval 29"/>
            <p:cNvSpPr>
              <a:spLocks noChangeArrowheads="1"/>
            </p:cNvSpPr>
            <p:nvPr/>
          </p:nvSpPr>
          <p:spPr bwMode="auto">
            <a:xfrm>
              <a:off x="1824" y="1344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59" name="Oval 30"/>
            <p:cNvSpPr>
              <a:spLocks noChangeArrowheads="1"/>
            </p:cNvSpPr>
            <p:nvPr/>
          </p:nvSpPr>
          <p:spPr bwMode="auto">
            <a:xfrm>
              <a:off x="1366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60" name="Oval 31"/>
            <p:cNvSpPr>
              <a:spLocks noChangeArrowheads="1"/>
            </p:cNvSpPr>
            <p:nvPr/>
          </p:nvSpPr>
          <p:spPr bwMode="auto">
            <a:xfrm>
              <a:off x="1573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61" name="Oval 32"/>
            <p:cNvSpPr>
              <a:spLocks noChangeArrowheads="1"/>
            </p:cNvSpPr>
            <p:nvPr/>
          </p:nvSpPr>
          <p:spPr bwMode="auto">
            <a:xfrm>
              <a:off x="1392" y="172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49162" name="Oval 33"/>
            <p:cNvSpPr>
              <a:spLocks noChangeArrowheads="1"/>
            </p:cNvSpPr>
            <p:nvPr/>
          </p:nvSpPr>
          <p:spPr bwMode="auto">
            <a:xfrm>
              <a:off x="1056" y="1440"/>
              <a:ext cx="104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14800" y="1371600"/>
            <a:ext cx="1412875" cy="1555750"/>
            <a:chOff x="2814" y="864"/>
            <a:chExt cx="890" cy="980"/>
          </a:xfrm>
        </p:grpSpPr>
        <p:sp>
          <p:nvSpPr>
            <p:cNvPr id="50187" name="Text Box 19"/>
            <p:cNvSpPr txBox="1">
              <a:spLocks noChangeArrowheads="1"/>
            </p:cNvSpPr>
            <p:nvPr/>
          </p:nvSpPr>
          <p:spPr bwMode="auto">
            <a:xfrm>
              <a:off x="2917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50188" name="Oval 20"/>
            <p:cNvSpPr>
              <a:spLocks noChangeArrowheads="1"/>
            </p:cNvSpPr>
            <p:nvPr/>
          </p:nvSpPr>
          <p:spPr bwMode="auto">
            <a:xfrm>
              <a:off x="2814" y="133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89" name="Oval 21"/>
            <p:cNvSpPr>
              <a:spLocks noChangeArrowheads="1"/>
            </p:cNvSpPr>
            <p:nvPr/>
          </p:nvSpPr>
          <p:spPr bwMode="auto">
            <a:xfrm>
              <a:off x="3600" y="124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90" name="Oval 22"/>
            <p:cNvSpPr>
              <a:spLocks noChangeArrowheads="1"/>
            </p:cNvSpPr>
            <p:nvPr/>
          </p:nvSpPr>
          <p:spPr bwMode="auto">
            <a:xfrm>
              <a:off x="3124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91" name="Oval 23"/>
            <p:cNvSpPr>
              <a:spLocks noChangeArrowheads="1"/>
            </p:cNvSpPr>
            <p:nvPr/>
          </p:nvSpPr>
          <p:spPr bwMode="auto">
            <a:xfrm>
              <a:off x="3331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92" name="Oval 24"/>
            <p:cNvSpPr>
              <a:spLocks noChangeArrowheads="1"/>
            </p:cNvSpPr>
            <p:nvPr/>
          </p:nvSpPr>
          <p:spPr bwMode="auto">
            <a:xfrm>
              <a:off x="3168" y="172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93" name="Oval 25"/>
            <p:cNvSpPr>
              <a:spLocks noChangeArrowheads="1"/>
            </p:cNvSpPr>
            <p:nvPr/>
          </p:nvSpPr>
          <p:spPr bwMode="auto">
            <a:xfrm>
              <a:off x="3600" y="1440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590800" y="1371600"/>
            <a:ext cx="1382713" cy="1555750"/>
            <a:chOff x="1056" y="864"/>
            <a:chExt cx="871" cy="980"/>
          </a:xfrm>
        </p:grpSpPr>
        <p:sp>
          <p:nvSpPr>
            <p:cNvPr id="50180" name="Text Box 27"/>
            <p:cNvSpPr txBox="1">
              <a:spLocks noChangeArrowheads="1"/>
            </p:cNvSpPr>
            <p:nvPr/>
          </p:nvSpPr>
          <p:spPr bwMode="auto">
            <a:xfrm>
              <a:off x="1159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50181" name="Oval 28"/>
            <p:cNvSpPr>
              <a:spLocks noChangeArrowheads="1"/>
            </p:cNvSpPr>
            <p:nvPr/>
          </p:nvSpPr>
          <p:spPr bwMode="auto">
            <a:xfrm>
              <a:off x="1056" y="124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82" name="Oval 29"/>
            <p:cNvSpPr>
              <a:spLocks noChangeArrowheads="1"/>
            </p:cNvSpPr>
            <p:nvPr/>
          </p:nvSpPr>
          <p:spPr bwMode="auto">
            <a:xfrm>
              <a:off x="1824" y="1344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83" name="Oval 30"/>
            <p:cNvSpPr>
              <a:spLocks noChangeArrowheads="1"/>
            </p:cNvSpPr>
            <p:nvPr/>
          </p:nvSpPr>
          <p:spPr bwMode="auto">
            <a:xfrm>
              <a:off x="1366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84" name="Oval 31"/>
            <p:cNvSpPr>
              <a:spLocks noChangeArrowheads="1"/>
            </p:cNvSpPr>
            <p:nvPr/>
          </p:nvSpPr>
          <p:spPr bwMode="auto">
            <a:xfrm>
              <a:off x="1573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85" name="Oval 32"/>
            <p:cNvSpPr>
              <a:spLocks noChangeArrowheads="1"/>
            </p:cNvSpPr>
            <p:nvPr/>
          </p:nvSpPr>
          <p:spPr bwMode="auto">
            <a:xfrm>
              <a:off x="1392" y="172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0186" name="Oval 33"/>
            <p:cNvSpPr>
              <a:spLocks noChangeArrowheads="1"/>
            </p:cNvSpPr>
            <p:nvPr/>
          </p:nvSpPr>
          <p:spPr bwMode="auto">
            <a:xfrm>
              <a:off x="1056" y="1440"/>
              <a:ext cx="104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4343400" y="13716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1203" name="Oval 4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04" name="Oval 5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05" name="Oval 6"/>
          <p:cNvSpPr>
            <a:spLocks noChangeArrowheads="1"/>
          </p:cNvSpPr>
          <p:nvPr/>
        </p:nvSpPr>
        <p:spPr bwMode="auto">
          <a:xfrm>
            <a:off x="46482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06" name="Oval 7"/>
          <p:cNvSpPr>
            <a:spLocks noChangeArrowheads="1"/>
          </p:cNvSpPr>
          <p:nvPr/>
        </p:nvSpPr>
        <p:spPr bwMode="auto">
          <a:xfrm>
            <a:off x="49530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 rot="5400000">
            <a:off x="5213350" y="2139950"/>
            <a:ext cx="457200" cy="152400"/>
            <a:chOff x="2952" y="1704"/>
            <a:chExt cx="288" cy="96"/>
          </a:xfrm>
        </p:grpSpPr>
        <p:sp>
          <p:nvSpPr>
            <p:cNvPr id="51219" name="Oval 8"/>
            <p:cNvSpPr>
              <a:spLocks noChangeArrowheads="1"/>
            </p:cNvSpPr>
            <p:nvPr/>
          </p:nvSpPr>
          <p:spPr bwMode="auto">
            <a:xfrm>
              <a:off x="2952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1220" name="Oval 9"/>
            <p:cNvSpPr>
              <a:spLocks noChangeArrowheads="1"/>
            </p:cNvSpPr>
            <p:nvPr/>
          </p:nvSpPr>
          <p:spPr bwMode="auto">
            <a:xfrm>
              <a:off x="3144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2774950" y="137795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1209" name="Oval 12"/>
          <p:cNvSpPr>
            <a:spLocks noChangeArrowheads="1"/>
          </p:cNvSpPr>
          <p:nvPr/>
        </p:nvSpPr>
        <p:spPr bwMode="auto">
          <a:xfrm>
            <a:off x="3841750" y="22923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10" name="Oval 13"/>
          <p:cNvSpPr>
            <a:spLocks noChangeArrowheads="1"/>
          </p:cNvSpPr>
          <p:nvPr/>
        </p:nvSpPr>
        <p:spPr bwMode="auto">
          <a:xfrm>
            <a:off x="3841750" y="20637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11" name="Oval 14"/>
          <p:cNvSpPr>
            <a:spLocks noChangeArrowheads="1"/>
          </p:cNvSpPr>
          <p:nvPr/>
        </p:nvSpPr>
        <p:spPr bwMode="auto">
          <a:xfrm>
            <a:off x="30797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212" name="Oval 15"/>
          <p:cNvSpPr>
            <a:spLocks noChangeArrowheads="1"/>
          </p:cNvSpPr>
          <p:nvPr/>
        </p:nvSpPr>
        <p:spPr bwMode="auto">
          <a:xfrm>
            <a:off x="33845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-5400000">
            <a:off x="2470150" y="2139950"/>
            <a:ext cx="457200" cy="152400"/>
            <a:chOff x="1964" y="1708"/>
            <a:chExt cx="288" cy="96"/>
          </a:xfrm>
        </p:grpSpPr>
        <p:sp>
          <p:nvSpPr>
            <p:cNvPr id="51217" name="Oval 16"/>
            <p:cNvSpPr>
              <a:spLocks noChangeArrowheads="1"/>
            </p:cNvSpPr>
            <p:nvPr/>
          </p:nvSpPr>
          <p:spPr bwMode="auto">
            <a:xfrm>
              <a:off x="1964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1218" name="Oval 17"/>
            <p:cNvSpPr>
              <a:spLocks noChangeArrowheads="1"/>
            </p:cNvSpPr>
            <p:nvPr/>
          </p:nvSpPr>
          <p:spPr bwMode="auto">
            <a:xfrm>
              <a:off x="2156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3765550" y="1911350"/>
            <a:ext cx="685800" cy="381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3765550" y="2216150"/>
            <a:ext cx="685800" cy="381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681163" y="3048000"/>
            <a:ext cx="5141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Both electron pairs are shared.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animBg="1"/>
      <p:bldP spid="10262" grpId="0" animBg="1"/>
      <p:bldP spid="1026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16"/>
          <p:cNvSpPr>
            <a:spLocks noChangeArrowheads="1"/>
          </p:cNvSpPr>
          <p:nvPr/>
        </p:nvSpPr>
        <p:spPr bwMode="auto">
          <a:xfrm>
            <a:off x="3765550" y="1225550"/>
            <a:ext cx="19812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2227" name="Text Box 17"/>
          <p:cNvSpPr txBox="1">
            <a:spLocks noChangeArrowheads="1"/>
          </p:cNvSpPr>
          <p:nvPr/>
        </p:nvSpPr>
        <p:spPr bwMode="auto">
          <a:xfrm>
            <a:off x="3770313" y="3228975"/>
            <a:ext cx="39004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6 valence electrons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plus 2 shared electrons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= full octet</a:t>
            </a:r>
          </a:p>
        </p:txBody>
      </p:sp>
      <p:sp>
        <p:nvSpPr>
          <p:cNvPr id="52228" name="Text Box 18"/>
          <p:cNvSpPr txBox="1">
            <a:spLocks noChangeArrowheads="1"/>
          </p:cNvSpPr>
          <p:nvPr/>
        </p:nvSpPr>
        <p:spPr bwMode="auto">
          <a:xfrm>
            <a:off x="4343400" y="13716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2229" name="Oval 19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2230" name="Oval 20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2231" name="Oval 21"/>
          <p:cNvSpPr>
            <a:spLocks noChangeArrowheads="1"/>
          </p:cNvSpPr>
          <p:nvPr/>
        </p:nvSpPr>
        <p:spPr bwMode="auto">
          <a:xfrm>
            <a:off x="46482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2232" name="Oval 22"/>
          <p:cNvSpPr>
            <a:spLocks noChangeArrowheads="1"/>
          </p:cNvSpPr>
          <p:nvPr/>
        </p:nvSpPr>
        <p:spPr bwMode="auto">
          <a:xfrm>
            <a:off x="49530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 rot="5400000">
            <a:off x="5213350" y="2139950"/>
            <a:ext cx="457200" cy="152400"/>
            <a:chOff x="2952" y="1704"/>
            <a:chExt cx="288" cy="96"/>
          </a:xfrm>
        </p:grpSpPr>
        <p:sp>
          <p:nvSpPr>
            <p:cNvPr id="52242" name="Oval 24"/>
            <p:cNvSpPr>
              <a:spLocks noChangeArrowheads="1"/>
            </p:cNvSpPr>
            <p:nvPr/>
          </p:nvSpPr>
          <p:spPr bwMode="auto">
            <a:xfrm>
              <a:off x="2952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2243" name="Oval 25"/>
            <p:cNvSpPr>
              <a:spLocks noChangeArrowheads="1"/>
            </p:cNvSpPr>
            <p:nvPr/>
          </p:nvSpPr>
          <p:spPr bwMode="auto">
            <a:xfrm>
              <a:off x="3144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2234" name="Text Box 26"/>
          <p:cNvSpPr txBox="1">
            <a:spLocks noChangeArrowheads="1"/>
          </p:cNvSpPr>
          <p:nvPr/>
        </p:nvSpPr>
        <p:spPr bwMode="auto">
          <a:xfrm>
            <a:off x="2774950" y="137795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2235" name="Oval 27"/>
          <p:cNvSpPr>
            <a:spLocks noChangeArrowheads="1"/>
          </p:cNvSpPr>
          <p:nvPr/>
        </p:nvSpPr>
        <p:spPr bwMode="auto">
          <a:xfrm>
            <a:off x="3841750" y="22923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2236" name="Oval 28"/>
          <p:cNvSpPr>
            <a:spLocks noChangeArrowheads="1"/>
          </p:cNvSpPr>
          <p:nvPr/>
        </p:nvSpPr>
        <p:spPr bwMode="auto">
          <a:xfrm>
            <a:off x="3841750" y="20637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2237" name="Oval 29"/>
          <p:cNvSpPr>
            <a:spLocks noChangeArrowheads="1"/>
          </p:cNvSpPr>
          <p:nvPr/>
        </p:nvSpPr>
        <p:spPr bwMode="auto">
          <a:xfrm>
            <a:off x="30797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2238" name="Oval 30"/>
          <p:cNvSpPr>
            <a:spLocks noChangeArrowheads="1"/>
          </p:cNvSpPr>
          <p:nvPr/>
        </p:nvSpPr>
        <p:spPr bwMode="auto">
          <a:xfrm>
            <a:off x="33845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 rot="-5400000">
            <a:off x="2470150" y="2139950"/>
            <a:ext cx="457200" cy="152400"/>
            <a:chOff x="1964" y="1708"/>
            <a:chExt cx="288" cy="96"/>
          </a:xfrm>
        </p:grpSpPr>
        <p:sp>
          <p:nvSpPr>
            <p:cNvPr id="52240" name="Oval 32"/>
            <p:cNvSpPr>
              <a:spLocks noChangeArrowheads="1"/>
            </p:cNvSpPr>
            <p:nvPr/>
          </p:nvSpPr>
          <p:spPr bwMode="auto">
            <a:xfrm>
              <a:off x="1964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2241" name="Oval 33"/>
            <p:cNvSpPr>
              <a:spLocks noChangeArrowheads="1"/>
            </p:cNvSpPr>
            <p:nvPr/>
          </p:nvSpPr>
          <p:spPr bwMode="auto">
            <a:xfrm>
              <a:off x="2156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16"/>
          <p:cNvSpPr>
            <a:spLocks noChangeArrowheads="1"/>
          </p:cNvSpPr>
          <p:nvPr/>
        </p:nvSpPr>
        <p:spPr bwMode="auto">
          <a:xfrm>
            <a:off x="2546350" y="1270000"/>
            <a:ext cx="18669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3251" name="Text Box 17"/>
          <p:cNvSpPr txBox="1">
            <a:spLocks noChangeArrowheads="1"/>
          </p:cNvSpPr>
          <p:nvPr/>
        </p:nvSpPr>
        <p:spPr bwMode="auto">
          <a:xfrm>
            <a:off x="1027113" y="3152775"/>
            <a:ext cx="39004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6 valence electrons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plus 2 shared electrons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= full octet</a:t>
            </a:r>
          </a:p>
        </p:txBody>
      </p:sp>
      <p:sp>
        <p:nvSpPr>
          <p:cNvPr id="53252" name="Text Box 18"/>
          <p:cNvSpPr txBox="1">
            <a:spLocks noChangeArrowheads="1"/>
          </p:cNvSpPr>
          <p:nvPr/>
        </p:nvSpPr>
        <p:spPr bwMode="auto">
          <a:xfrm>
            <a:off x="4343400" y="13716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3253" name="Oval 19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3254" name="Oval 20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3255" name="Oval 21"/>
          <p:cNvSpPr>
            <a:spLocks noChangeArrowheads="1"/>
          </p:cNvSpPr>
          <p:nvPr/>
        </p:nvSpPr>
        <p:spPr bwMode="auto">
          <a:xfrm>
            <a:off x="46482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3256" name="Oval 22"/>
          <p:cNvSpPr>
            <a:spLocks noChangeArrowheads="1"/>
          </p:cNvSpPr>
          <p:nvPr/>
        </p:nvSpPr>
        <p:spPr bwMode="auto">
          <a:xfrm>
            <a:off x="49530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 rot="5400000">
            <a:off x="5213350" y="2139950"/>
            <a:ext cx="457200" cy="152400"/>
            <a:chOff x="2952" y="1704"/>
            <a:chExt cx="288" cy="96"/>
          </a:xfrm>
        </p:grpSpPr>
        <p:sp>
          <p:nvSpPr>
            <p:cNvPr id="53266" name="Oval 24"/>
            <p:cNvSpPr>
              <a:spLocks noChangeArrowheads="1"/>
            </p:cNvSpPr>
            <p:nvPr/>
          </p:nvSpPr>
          <p:spPr bwMode="auto">
            <a:xfrm>
              <a:off x="2952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3267" name="Oval 25"/>
            <p:cNvSpPr>
              <a:spLocks noChangeArrowheads="1"/>
            </p:cNvSpPr>
            <p:nvPr/>
          </p:nvSpPr>
          <p:spPr bwMode="auto">
            <a:xfrm>
              <a:off x="3144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3258" name="Text Box 26"/>
          <p:cNvSpPr txBox="1">
            <a:spLocks noChangeArrowheads="1"/>
          </p:cNvSpPr>
          <p:nvPr/>
        </p:nvSpPr>
        <p:spPr bwMode="auto">
          <a:xfrm>
            <a:off x="2774950" y="137795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3259" name="Oval 27"/>
          <p:cNvSpPr>
            <a:spLocks noChangeArrowheads="1"/>
          </p:cNvSpPr>
          <p:nvPr/>
        </p:nvSpPr>
        <p:spPr bwMode="auto">
          <a:xfrm>
            <a:off x="3841750" y="22923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3260" name="Oval 28"/>
          <p:cNvSpPr>
            <a:spLocks noChangeArrowheads="1"/>
          </p:cNvSpPr>
          <p:nvPr/>
        </p:nvSpPr>
        <p:spPr bwMode="auto">
          <a:xfrm>
            <a:off x="3841750" y="20637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3261" name="Oval 29"/>
          <p:cNvSpPr>
            <a:spLocks noChangeArrowheads="1"/>
          </p:cNvSpPr>
          <p:nvPr/>
        </p:nvSpPr>
        <p:spPr bwMode="auto">
          <a:xfrm>
            <a:off x="30797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3262" name="Oval 30"/>
          <p:cNvSpPr>
            <a:spLocks noChangeArrowheads="1"/>
          </p:cNvSpPr>
          <p:nvPr/>
        </p:nvSpPr>
        <p:spPr bwMode="auto">
          <a:xfrm>
            <a:off x="33845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 rot="-5400000">
            <a:off x="2470150" y="2139950"/>
            <a:ext cx="457200" cy="152400"/>
            <a:chOff x="1964" y="1708"/>
            <a:chExt cx="288" cy="96"/>
          </a:xfrm>
        </p:grpSpPr>
        <p:sp>
          <p:nvSpPr>
            <p:cNvPr id="53264" name="Oval 32"/>
            <p:cNvSpPr>
              <a:spLocks noChangeArrowheads="1"/>
            </p:cNvSpPr>
            <p:nvPr/>
          </p:nvSpPr>
          <p:spPr bwMode="auto">
            <a:xfrm>
              <a:off x="1964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3265" name="Oval 33"/>
            <p:cNvSpPr>
              <a:spLocks noChangeArrowheads="1"/>
            </p:cNvSpPr>
            <p:nvPr/>
          </p:nvSpPr>
          <p:spPr bwMode="auto">
            <a:xfrm>
              <a:off x="2156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274888" y="307340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66"/>
                </a:solidFill>
              </a:rPr>
              <a:t>two bonding pairs,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4343400" y="13716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4276" name="Oval 5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4277" name="Oval 6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4278" name="Oval 7"/>
          <p:cNvSpPr>
            <a:spLocks noChangeArrowheads="1"/>
          </p:cNvSpPr>
          <p:nvPr/>
        </p:nvSpPr>
        <p:spPr bwMode="auto">
          <a:xfrm>
            <a:off x="46482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4279" name="Oval 8"/>
          <p:cNvSpPr>
            <a:spLocks noChangeArrowheads="1"/>
          </p:cNvSpPr>
          <p:nvPr/>
        </p:nvSpPr>
        <p:spPr bwMode="auto">
          <a:xfrm>
            <a:off x="49530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5400000">
            <a:off x="5213350" y="2139950"/>
            <a:ext cx="457200" cy="152400"/>
            <a:chOff x="2952" y="1704"/>
            <a:chExt cx="288" cy="96"/>
          </a:xfrm>
        </p:grpSpPr>
        <p:sp>
          <p:nvSpPr>
            <p:cNvPr id="54293" name="Oval 10"/>
            <p:cNvSpPr>
              <a:spLocks noChangeArrowheads="1"/>
            </p:cNvSpPr>
            <p:nvPr/>
          </p:nvSpPr>
          <p:spPr bwMode="auto">
            <a:xfrm>
              <a:off x="2952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4294" name="Oval 11"/>
            <p:cNvSpPr>
              <a:spLocks noChangeArrowheads="1"/>
            </p:cNvSpPr>
            <p:nvPr/>
          </p:nvSpPr>
          <p:spPr bwMode="auto">
            <a:xfrm>
              <a:off x="3144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4281" name="Text Box 12"/>
          <p:cNvSpPr txBox="1">
            <a:spLocks noChangeArrowheads="1"/>
          </p:cNvSpPr>
          <p:nvPr/>
        </p:nvSpPr>
        <p:spPr bwMode="auto">
          <a:xfrm>
            <a:off x="2774950" y="137795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smtClean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4282" name="Oval 13"/>
          <p:cNvSpPr>
            <a:spLocks noChangeArrowheads="1"/>
          </p:cNvSpPr>
          <p:nvPr/>
        </p:nvSpPr>
        <p:spPr bwMode="auto">
          <a:xfrm>
            <a:off x="3841750" y="22923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4283" name="Oval 14"/>
          <p:cNvSpPr>
            <a:spLocks noChangeArrowheads="1"/>
          </p:cNvSpPr>
          <p:nvPr/>
        </p:nvSpPr>
        <p:spPr bwMode="auto">
          <a:xfrm>
            <a:off x="3841750" y="20637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4284" name="Oval 15"/>
          <p:cNvSpPr>
            <a:spLocks noChangeArrowheads="1"/>
          </p:cNvSpPr>
          <p:nvPr/>
        </p:nvSpPr>
        <p:spPr bwMode="auto">
          <a:xfrm>
            <a:off x="30797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4285" name="Oval 16"/>
          <p:cNvSpPr>
            <a:spLocks noChangeArrowheads="1"/>
          </p:cNvSpPr>
          <p:nvPr/>
        </p:nvSpPr>
        <p:spPr bwMode="auto">
          <a:xfrm>
            <a:off x="33845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-5400000">
            <a:off x="2470150" y="2139950"/>
            <a:ext cx="457200" cy="152400"/>
            <a:chOff x="1964" y="1708"/>
            <a:chExt cx="288" cy="96"/>
          </a:xfrm>
        </p:grpSpPr>
        <p:sp>
          <p:nvSpPr>
            <p:cNvPr id="54291" name="Oval 18"/>
            <p:cNvSpPr>
              <a:spLocks noChangeArrowheads="1"/>
            </p:cNvSpPr>
            <p:nvPr/>
          </p:nvSpPr>
          <p:spPr bwMode="auto">
            <a:xfrm>
              <a:off x="1964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4292" name="Oval 19"/>
            <p:cNvSpPr>
              <a:spLocks noChangeArrowheads="1"/>
            </p:cNvSpPr>
            <p:nvPr/>
          </p:nvSpPr>
          <p:spPr bwMode="auto">
            <a:xfrm>
              <a:off x="2156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3733800" y="1981200"/>
            <a:ext cx="685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3733800" y="2209800"/>
            <a:ext cx="685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4289" name="Line 23"/>
          <p:cNvSpPr>
            <a:spLocks noChangeShapeType="1"/>
          </p:cNvSpPr>
          <p:nvPr/>
        </p:nvSpPr>
        <p:spPr bwMode="auto">
          <a:xfrm flipV="1">
            <a:off x="3962400" y="2667000"/>
            <a:ext cx="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1905000" y="3733800"/>
            <a:ext cx="44402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66"/>
                </a:solidFill>
              </a:rPr>
              <a:t>making a </a:t>
            </a:r>
            <a:r>
              <a:rPr lang="en-US" sz="3800" b="1" i="1" smtClean="0">
                <a:solidFill>
                  <a:srgbClr val="FFFF66"/>
                </a:solidFill>
              </a:rPr>
              <a:t>double</a:t>
            </a:r>
            <a:r>
              <a:rPr lang="en-US" sz="3800" smtClean="0">
                <a:solidFill>
                  <a:srgbClr val="FFFF66"/>
                </a:solidFill>
              </a:rPr>
              <a:t> </a:t>
            </a:r>
            <a:r>
              <a:rPr lang="en-US" sz="3800" b="1" i="1" smtClean="0">
                <a:solidFill>
                  <a:srgbClr val="FFFF66"/>
                </a:solidFill>
              </a:rPr>
              <a:t>bond</a:t>
            </a:r>
            <a:endParaRPr lang="en-US" sz="380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6" grpId="0" animBg="1"/>
      <p:bldP spid="55317" grpId="0" animBg="1"/>
      <p:bldP spid="55320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724400" y="1371600"/>
            <a:ext cx="2633663" cy="1562100"/>
            <a:chOff x="1776" y="860"/>
            <a:chExt cx="1659" cy="984"/>
          </a:xfrm>
        </p:grpSpPr>
        <p:sp>
          <p:nvSpPr>
            <p:cNvPr id="55318" name="Text Box 2"/>
            <p:cNvSpPr txBox="1">
              <a:spLocks noChangeArrowheads="1"/>
            </p:cNvSpPr>
            <p:nvPr/>
          </p:nvSpPr>
          <p:spPr bwMode="auto">
            <a:xfrm>
              <a:off x="2764" y="860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55319" name="Text Box 3"/>
            <p:cNvSpPr txBox="1">
              <a:spLocks noChangeArrowheads="1"/>
            </p:cNvSpPr>
            <p:nvPr/>
          </p:nvSpPr>
          <p:spPr bwMode="auto">
            <a:xfrm>
              <a:off x="1776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55320" name="Text Box 4"/>
            <p:cNvSpPr txBox="1">
              <a:spLocks noChangeArrowheads="1"/>
            </p:cNvSpPr>
            <p:nvPr/>
          </p:nvSpPr>
          <p:spPr bwMode="auto">
            <a:xfrm>
              <a:off x="2392" y="1008"/>
              <a:ext cx="44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200" b="1" smtClean="0">
                  <a:solidFill>
                    <a:srgbClr val="FFFFFF"/>
                  </a:solidFill>
                </a:rPr>
                <a:t>=</a:t>
              </a:r>
            </a:p>
          </p:txBody>
        </p:sp>
      </p:grp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676400" y="3048000"/>
            <a:ext cx="5807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For convenience, the double bond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can be shown as two dashes. </a:t>
            </a:r>
          </a:p>
        </p:txBody>
      </p:sp>
      <p:sp>
        <p:nvSpPr>
          <p:cNvPr id="55300" name="AutoShape 22"/>
          <p:cNvSpPr>
            <a:spLocks noChangeArrowheads="1"/>
          </p:cNvSpPr>
          <p:nvPr/>
        </p:nvSpPr>
        <p:spPr bwMode="auto">
          <a:xfrm>
            <a:off x="4038600" y="1981200"/>
            <a:ext cx="609600" cy="457200"/>
          </a:xfrm>
          <a:prstGeom prst="rightArrow">
            <a:avLst>
              <a:gd name="adj1" fmla="val 14583"/>
              <a:gd name="adj2" fmla="val 38889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14400" y="1295400"/>
            <a:ext cx="2895600" cy="1562100"/>
            <a:chOff x="644" y="816"/>
            <a:chExt cx="1824" cy="984"/>
          </a:xfrm>
        </p:grpSpPr>
        <p:sp>
          <p:nvSpPr>
            <p:cNvPr id="55302" name="Text Box 23"/>
            <p:cNvSpPr txBox="1">
              <a:spLocks noChangeArrowheads="1"/>
            </p:cNvSpPr>
            <p:nvPr/>
          </p:nvSpPr>
          <p:spPr bwMode="auto">
            <a:xfrm>
              <a:off x="1728" y="816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55303" name="Oval 24"/>
            <p:cNvSpPr>
              <a:spLocks noChangeArrowheads="1"/>
            </p:cNvSpPr>
            <p:nvPr/>
          </p:nvSpPr>
          <p:spPr bwMode="auto">
            <a:xfrm>
              <a:off x="1632" y="1248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5304" name="Oval 25"/>
            <p:cNvSpPr>
              <a:spLocks noChangeArrowheads="1"/>
            </p:cNvSpPr>
            <p:nvPr/>
          </p:nvSpPr>
          <p:spPr bwMode="auto">
            <a:xfrm>
              <a:off x="1632" y="1392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5305" name="Oval 26"/>
            <p:cNvSpPr>
              <a:spLocks noChangeArrowheads="1"/>
            </p:cNvSpPr>
            <p:nvPr/>
          </p:nvSpPr>
          <p:spPr bwMode="auto">
            <a:xfrm>
              <a:off x="1920" y="892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5306" name="Oval 27"/>
            <p:cNvSpPr>
              <a:spLocks noChangeArrowheads="1"/>
            </p:cNvSpPr>
            <p:nvPr/>
          </p:nvSpPr>
          <p:spPr bwMode="auto">
            <a:xfrm>
              <a:off x="2112" y="892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 rot="5400000">
              <a:off x="2276" y="1300"/>
              <a:ext cx="288" cy="96"/>
              <a:chOff x="2952" y="1704"/>
              <a:chExt cx="288" cy="96"/>
            </a:xfrm>
          </p:grpSpPr>
          <p:sp>
            <p:nvSpPr>
              <p:cNvPr id="55316" name="Oval 29"/>
              <p:cNvSpPr>
                <a:spLocks noChangeArrowheads="1"/>
              </p:cNvSpPr>
              <p:nvPr/>
            </p:nvSpPr>
            <p:spPr bwMode="auto">
              <a:xfrm>
                <a:off x="2952" y="1704"/>
                <a:ext cx="96" cy="96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17" name="Oval 30"/>
              <p:cNvSpPr>
                <a:spLocks noChangeArrowheads="1"/>
              </p:cNvSpPr>
              <p:nvPr/>
            </p:nvSpPr>
            <p:spPr bwMode="auto">
              <a:xfrm>
                <a:off x="3144" y="1704"/>
                <a:ext cx="96" cy="96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308" name="Text Box 31"/>
            <p:cNvSpPr txBox="1">
              <a:spLocks noChangeArrowheads="1"/>
            </p:cNvSpPr>
            <p:nvPr/>
          </p:nvSpPr>
          <p:spPr bwMode="auto">
            <a:xfrm>
              <a:off x="740" y="820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55309" name="Oval 32"/>
            <p:cNvSpPr>
              <a:spLocks noChangeArrowheads="1"/>
            </p:cNvSpPr>
            <p:nvPr/>
          </p:nvSpPr>
          <p:spPr bwMode="auto">
            <a:xfrm>
              <a:off x="1412" y="1396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5310" name="Oval 33"/>
            <p:cNvSpPr>
              <a:spLocks noChangeArrowheads="1"/>
            </p:cNvSpPr>
            <p:nvPr/>
          </p:nvSpPr>
          <p:spPr bwMode="auto">
            <a:xfrm>
              <a:off x="1412" y="1252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5311" name="Oval 34"/>
            <p:cNvSpPr>
              <a:spLocks noChangeArrowheads="1"/>
            </p:cNvSpPr>
            <p:nvPr/>
          </p:nvSpPr>
          <p:spPr bwMode="auto">
            <a:xfrm>
              <a:off x="932" y="896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55312" name="Oval 35"/>
            <p:cNvSpPr>
              <a:spLocks noChangeArrowheads="1"/>
            </p:cNvSpPr>
            <p:nvPr/>
          </p:nvSpPr>
          <p:spPr bwMode="auto">
            <a:xfrm>
              <a:off x="1124" y="896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 rot="-5400000">
              <a:off x="548" y="1300"/>
              <a:ext cx="288" cy="96"/>
              <a:chOff x="1964" y="1708"/>
              <a:chExt cx="288" cy="96"/>
            </a:xfrm>
          </p:grpSpPr>
          <p:sp>
            <p:nvSpPr>
              <p:cNvPr id="55314" name="Oval 37"/>
              <p:cNvSpPr>
                <a:spLocks noChangeArrowheads="1"/>
              </p:cNvSpPr>
              <p:nvPr/>
            </p:nvSpPr>
            <p:spPr bwMode="auto">
              <a:xfrm>
                <a:off x="1964" y="1708"/>
                <a:ext cx="96" cy="96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15" name="Oval 38"/>
              <p:cNvSpPr>
                <a:spLocks noChangeArrowheads="1"/>
              </p:cNvSpPr>
              <p:nvPr/>
            </p:nvSpPr>
            <p:spPr bwMode="auto">
              <a:xfrm>
                <a:off x="2156" y="1708"/>
                <a:ext cx="96" cy="96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95600" y="1371600"/>
            <a:ext cx="2633663" cy="1562100"/>
            <a:chOff x="1776" y="860"/>
            <a:chExt cx="1659" cy="984"/>
          </a:xfrm>
        </p:grpSpPr>
        <p:sp>
          <p:nvSpPr>
            <p:cNvPr id="56324" name="Text Box 2"/>
            <p:cNvSpPr txBox="1">
              <a:spLocks noChangeArrowheads="1"/>
            </p:cNvSpPr>
            <p:nvPr/>
          </p:nvSpPr>
          <p:spPr bwMode="auto">
            <a:xfrm>
              <a:off x="2764" y="860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56325" name="Text Box 3"/>
            <p:cNvSpPr txBox="1">
              <a:spLocks noChangeArrowheads="1"/>
            </p:cNvSpPr>
            <p:nvPr/>
          </p:nvSpPr>
          <p:spPr bwMode="auto">
            <a:xfrm>
              <a:off x="1776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smtClean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56326" name="Text Box 4"/>
            <p:cNvSpPr txBox="1">
              <a:spLocks noChangeArrowheads="1"/>
            </p:cNvSpPr>
            <p:nvPr/>
          </p:nvSpPr>
          <p:spPr bwMode="auto">
            <a:xfrm>
              <a:off x="2392" y="1008"/>
              <a:ext cx="44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200" b="1" smtClean="0">
                  <a:solidFill>
                    <a:srgbClr val="FFFFFF"/>
                  </a:solidFill>
                </a:rPr>
                <a:t>=</a:t>
              </a:r>
            </a:p>
          </p:txBody>
        </p:sp>
      </p:grp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1808163" y="2971800"/>
            <a:ext cx="48704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66"/>
                </a:solidFill>
              </a:rPr>
              <a:t>This is the oxygen molecule,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smtClean="0">
                <a:solidFill>
                  <a:srgbClr val="FFFF66"/>
                </a:solidFill>
              </a:rPr>
              <a:t>O</a:t>
            </a:r>
            <a:r>
              <a:rPr lang="en-US" sz="4000" smtClean="0">
                <a:solidFill>
                  <a:srgbClr val="FFFF66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2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9144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028"/>
          <p:cNvSpPr txBox="1">
            <a:spLocks noChangeArrowheads="1"/>
          </p:cNvSpPr>
          <p:nvPr/>
        </p:nvSpPr>
        <p:spPr bwMode="auto">
          <a:xfrm>
            <a:off x="304800" y="454025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n"/>
            </a:pPr>
            <a:r>
              <a:rPr lang="en-US" dirty="0">
                <a:solidFill>
                  <a:srgbClr val="F8F8F8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Octet Rule </a:t>
            </a:r>
            <a:r>
              <a:rPr lang="en-US" dirty="0">
                <a:solidFill>
                  <a:srgbClr val="F8F8F8"/>
                </a:solidFill>
              </a:rPr>
              <a:t>= atoms tend to gain, lose or share electrons so as to have </a:t>
            </a:r>
            <a:r>
              <a:rPr lang="en-US" dirty="0" smtClean="0">
                <a:solidFill>
                  <a:srgbClr val="F8F8F8"/>
                </a:solidFill>
              </a:rPr>
              <a:t>a full outermost shell.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16388" name="Text Box 1029"/>
          <p:cNvSpPr txBox="1">
            <a:spLocks noChangeArrowheads="1"/>
          </p:cNvSpPr>
          <p:nvPr/>
        </p:nvSpPr>
        <p:spPr bwMode="auto">
          <a:xfrm>
            <a:off x="1219200" y="5410200"/>
            <a:ext cx="27432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ü"/>
            </a:pPr>
            <a:r>
              <a:rPr lang="en-US" dirty="0">
                <a:solidFill>
                  <a:srgbClr val="F8F8F8"/>
                </a:solidFill>
              </a:rPr>
              <a:t>C </a:t>
            </a:r>
            <a:r>
              <a:rPr lang="en-US" dirty="0" smtClean="0">
                <a:solidFill>
                  <a:srgbClr val="F8F8F8"/>
                </a:solidFill>
              </a:rPr>
              <a:t>needs to 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ü"/>
            </a:pPr>
            <a:r>
              <a:rPr lang="en-US" dirty="0">
                <a:solidFill>
                  <a:srgbClr val="F8F8F8"/>
                </a:solidFill>
              </a:rPr>
              <a:t>N needs to </a:t>
            </a:r>
            <a:endParaRPr lang="en-US" dirty="0" smtClean="0">
              <a:solidFill>
                <a:srgbClr val="F8F8F8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F8F8F8"/>
                </a:solidFill>
              </a:rPr>
              <a:t>O </a:t>
            </a:r>
            <a:r>
              <a:rPr lang="en-US" dirty="0">
                <a:solidFill>
                  <a:srgbClr val="F8F8F8"/>
                </a:solidFill>
              </a:rPr>
              <a:t>needs to </a:t>
            </a:r>
          </a:p>
        </p:txBody>
      </p:sp>
      <p:sp>
        <p:nvSpPr>
          <p:cNvPr id="111622" name="Text Box 1030"/>
          <p:cNvSpPr txBox="1">
            <a:spLocks noChangeArrowheads="1"/>
          </p:cNvSpPr>
          <p:nvPr/>
        </p:nvSpPr>
        <p:spPr bwMode="auto">
          <a:xfrm>
            <a:off x="2973388" y="5410200"/>
            <a:ext cx="236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CC00"/>
                </a:solidFill>
              </a:rPr>
              <a:t>gain 4 electrons</a:t>
            </a:r>
          </a:p>
        </p:txBody>
      </p:sp>
      <p:sp>
        <p:nvSpPr>
          <p:cNvPr id="111623" name="Text Box 1031"/>
          <p:cNvSpPr txBox="1">
            <a:spLocks noChangeArrowheads="1"/>
          </p:cNvSpPr>
          <p:nvPr/>
        </p:nvSpPr>
        <p:spPr bwMode="auto">
          <a:xfrm>
            <a:off x="2971800" y="5862638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CC00"/>
                </a:solidFill>
              </a:rPr>
              <a:t>gain 3 electrons</a:t>
            </a:r>
          </a:p>
        </p:txBody>
      </p:sp>
      <p:sp>
        <p:nvSpPr>
          <p:cNvPr id="111624" name="Text Box 1032"/>
          <p:cNvSpPr txBox="1">
            <a:spLocks noChangeArrowheads="1"/>
          </p:cNvSpPr>
          <p:nvPr/>
        </p:nvSpPr>
        <p:spPr bwMode="auto">
          <a:xfrm>
            <a:off x="2895600" y="6248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CC99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CC00"/>
                </a:solidFill>
              </a:rPr>
              <a:t> gain 2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electrons important?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575675" cy="4114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Different electron configurations = different reactivity and types of chemical bonding</a:t>
            </a:r>
          </a:p>
          <a:p>
            <a:pPr marL="914400" lvl="1" indent="-457200" eaLnBrk="1" hangingPunct="1">
              <a:buFontTx/>
              <a:buNone/>
            </a:pPr>
            <a:endParaRPr lang="en-US" dirty="0" smtClean="0">
              <a:solidFill>
                <a:srgbClr val="66FF33"/>
              </a:solidFill>
            </a:endParaRPr>
          </a:p>
          <a:p>
            <a:pPr marL="533400" indent="-533400" eaLnBrk="1" hangingPunct="1"/>
            <a:endParaRPr lang="en-US" dirty="0" smtClean="0"/>
          </a:p>
        </p:txBody>
      </p:sp>
      <p:pic>
        <p:nvPicPr>
          <p:cNvPr id="17412" name="Picture 3" descr="0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2682" r="2325" b="36255"/>
          <a:stretch>
            <a:fillRect/>
          </a:stretch>
        </p:blipFill>
        <p:spPr bwMode="auto">
          <a:xfrm>
            <a:off x="152401" y="2965450"/>
            <a:ext cx="88392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285750"/>
            <a:ext cx="7770812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 Lewis Dot Structures</a:t>
            </a:r>
            <a:endParaRPr lang="en-US" dirty="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62975" cy="5334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/>
              <a:t>	</a:t>
            </a:r>
            <a:r>
              <a:rPr lang="en-US" sz="2600" dirty="0" smtClean="0"/>
              <a:t>Symbols of atoms with dots to represent the valence-shell electrons </a:t>
            </a:r>
          </a:p>
          <a:p>
            <a:pPr eaLnBrk="1" hangingPunct="1">
              <a:lnSpc>
                <a:spcPct val="4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buFontTx/>
              <a:buNone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1       2       13         14        15         16        17         18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8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							         He: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/>
              <a:t>           </a:t>
            </a:r>
            <a:r>
              <a:rPr lang="en-US" sz="2800" b="1" baseline="-25000" dirty="0" smtClean="0">
                <a:sym typeface="Symbol" pitchFamily="18" charset="2"/>
              </a:rPr>
              <a:t></a:t>
            </a:r>
            <a:r>
              <a:rPr lang="en-US" sz="2800" b="1" dirty="0" smtClean="0"/>
              <a:t>        </a:t>
            </a:r>
            <a:r>
              <a:rPr lang="en-US" sz="2800" b="1" baseline="-25000" dirty="0" smtClean="0">
                <a:sym typeface="Symbol" pitchFamily="18" charset="2"/>
              </a:rPr>
              <a:t></a:t>
            </a:r>
            <a:r>
              <a:rPr lang="en-US" sz="2800" b="1" baseline="-25000" dirty="0" smtClean="0"/>
              <a:t>                 </a:t>
            </a:r>
            <a:r>
              <a:rPr lang="en-US" sz="2800" b="1" baseline="-25000" dirty="0" smtClean="0">
                <a:sym typeface="Symbol" pitchFamily="18" charset="2"/>
              </a:rPr>
              <a:t></a:t>
            </a:r>
            <a:r>
              <a:rPr lang="en-US" sz="2800" b="1" baseline="-25000" dirty="0" smtClean="0"/>
              <a:t>            </a:t>
            </a:r>
            <a:r>
              <a:rPr lang="en-US" sz="2800" b="1" baseline="-25000" dirty="0" smtClean="0">
                <a:sym typeface="Symbol" pitchFamily="18" charset="2"/>
              </a:rPr>
              <a:t> </a:t>
            </a:r>
            <a:r>
              <a:rPr lang="en-US" sz="2800" b="1" baseline="-25000" dirty="0" smtClean="0"/>
              <a:t>              </a:t>
            </a:r>
            <a:r>
              <a:rPr lang="en-US" sz="2800" b="1" baseline="-25000" dirty="0" smtClean="0">
                <a:sym typeface="Symbol" pitchFamily="18" charset="2"/>
              </a:rPr>
              <a:t> </a:t>
            </a:r>
            <a:r>
              <a:rPr lang="en-US" sz="2800" b="1" baseline="-25000" dirty="0" smtClean="0"/>
              <a:t>            </a:t>
            </a:r>
            <a:r>
              <a:rPr lang="en-US" sz="2800" b="1" baseline="-25000" dirty="0" smtClean="0">
                <a:sym typeface="Symbol" pitchFamily="18" charset="2"/>
              </a:rPr>
              <a:t> </a:t>
            </a:r>
            <a:r>
              <a:rPr lang="en-US" sz="2800" b="1" baseline="-25000" dirty="0" smtClean="0"/>
              <a:t>             </a:t>
            </a:r>
            <a:r>
              <a:rPr lang="en-US" sz="2800" b="1" baseline="-25000" dirty="0" smtClean="0">
                <a:sym typeface="Symbol" pitchFamily="18" charset="2"/>
              </a:rPr>
              <a:t> </a:t>
            </a:r>
            <a:endParaRPr lang="en-US" sz="2800" b="1" dirty="0" smtClean="0"/>
          </a:p>
          <a:p>
            <a:pPr eaLnBrk="1" hangingPunct="1">
              <a:buFontTx/>
              <a:buNone/>
              <a:defRPr/>
            </a:pPr>
            <a:r>
              <a:rPr lang="en-US" sz="2800" b="1" dirty="0" smtClean="0"/>
              <a:t>Li</a:t>
            </a:r>
            <a:r>
              <a:rPr lang="en-US" sz="2800" b="1" baseline="30000" dirty="0" smtClean="0">
                <a:sym typeface="Symbol" pitchFamily="18" charset="2"/>
              </a:rPr>
              <a:t></a:t>
            </a:r>
            <a:r>
              <a:rPr lang="en-US" sz="2800" b="1" baseline="30000" dirty="0" smtClean="0"/>
              <a:t>      </a:t>
            </a:r>
            <a:r>
              <a:rPr lang="en-US" sz="2800" b="1" dirty="0" smtClean="0"/>
              <a:t>Be</a:t>
            </a:r>
            <a:r>
              <a:rPr lang="en-US" sz="2800" b="1" baseline="30000" dirty="0" smtClean="0">
                <a:sym typeface="Symbol" pitchFamily="18" charset="2"/>
              </a:rPr>
              <a:t></a:t>
            </a:r>
            <a:r>
              <a:rPr lang="en-US" sz="2800" b="1" baseline="30000" dirty="0" smtClean="0"/>
              <a:t>   </a:t>
            </a:r>
            <a:r>
              <a:rPr lang="en-US" sz="2800" b="1" dirty="0" smtClean="0"/>
              <a:t>  </a:t>
            </a:r>
            <a:r>
              <a:rPr lang="en-US" sz="2800" b="1" baseline="30000" dirty="0" smtClean="0">
                <a:sym typeface="Symbol" pitchFamily="18" charset="2"/>
              </a:rPr>
              <a:t> </a:t>
            </a:r>
            <a:r>
              <a:rPr lang="en-US" sz="2800" b="1" dirty="0" smtClean="0"/>
              <a:t>B </a:t>
            </a:r>
            <a:r>
              <a:rPr lang="en-US" sz="2800" b="1" baseline="30000" dirty="0" smtClean="0">
                <a:sym typeface="Symbol" pitchFamily="18" charset="2"/>
              </a:rPr>
              <a:t></a:t>
            </a:r>
            <a:r>
              <a:rPr lang="en-US" sz="2800" b="1" baseline="30000" dirty="0" smtClean="0"/>
              <a:t>       </a:t>
            </a:r>
            <a:r>
              <a:rPr lang="en-US" sz="2800" b="1" baseline="30000" dirty="0" smtClean="0">
                <a:sym typeface="Symbol" pitchFamily="18" charset="2"/>
              </a:rPr>
              <a:t>  </a:t>
            </a:r>
            <a:r>
              <a:rPr lang="en-US" sz="2800" b="1" dirty="0" smtClean="0"/>
              <a:t>C </a:t>
            </a:r>
            <a:r>
              <a:rPr lang="en-US" sz="2800" b="1" baseline="30000" dirty="0" smtClean="0">
                <a:sym typeface="Symbol" pitchFamily="18" charset="2"/>
              </a:rPr>
              <a:t></a:t>
            </a:r>
            <a:r>
              <a:rPr lang="en-US" sz="2800" b="1" baseline="30000" dirty="0" smtClean="0"/>
              <a:t>     </a:t>
            </a:r>
            <a:r>
              <a:rPr lang="en-US" sz="2800" b="1" baseline="30000" dirty="0" smtClean="0">
                <a:sym typeface="Symbol" pitchFamily="18" charset="2"/>
              </a:rPr>
              <a:t>  </a:t>
            </a:r>
            <a:r>
              <a:rPr lang="en-US" sz="2800" b="1" dirty="0" smtClean="0"/>
              <a:t>N </a:t>
            </a:r>
            <a:r>
              <a:rPr lang="en-US" sz="2800" b="1" baseline="30000" dirty="0" smtClean="0">
                <a:sym typeface="Symbol" pitchFamily="18" charset="2"/>
              </a:rPr>
              <a:t></a:t>
            </a:r>
            <a:r>
              <a:rPr lang="en-US" sz="2800" b="1" baseline="30000" dirty="0" smtClean="0"/>
              <a:t>       </a:t>
            </a:r>
            <a:r>
              <a:rPr lang="en-US" sz="2800" b="1" baseline="30000" dirty="0" smtClean="0">
                <a:sym typeface="Symbol" pitchFamily="18" charset="2"/>
              </a:rPr>
              <a:t> </a:t>
            </a:r>
            <a:r>
              <a:rPr lang="en-US" sz="2800" b="1" baseline="30000" dirty="0" smtClean="0"/>
              <a:t> </a:t>
            </a:r>
            <a:r>
              <a:rPr lang="en-US" sz="2800" b="1" dirty="0" smtClean="0"/>
              <a:t>O </a:t>
            </a:r>
            <a:r>
              <a:rPr lang="en-US" sz="2800" b="1" baseline="30000" dirty="0" smtClean="0">
                <a:sym typeface="Symbol" pitchFamily="18" charset="2"/>
              </a:rPr>
              <a:t></a:t>
            </a:r>
            <a:r>
              <a:rPr lang="en-US" sz="2800" b="1" baseline="30000" dirty="0" smtClean="0"/>
              <a:t>     </a:t>
            </a:r>
            <a:r>
              <a:rPr lang="en-US" sz="3600" b="1" dirty="0" smtClean="0"/>
              <a:t>:</a:t>
            </a:r>
            <a:r>
              <a:rPr lang="en-US" sz="2800" b="1" dirty="0" smtClean="0"/>
              <a:t> F </a:t>
            </a:r>
            <a:r>
              <a:rPr lang="en-US" sz="2800" b="1" baseline="30000" dirty="0" smtClean="0">
                <a:sym typeface="Symbol" pitchFamily="18" charset="2"/>
              </a:rPr>
              <a:t></a:t>
            </a:r>
            <a:r>
              <a:rPr lang="en-US" sz="2800" b="1" baseline="30000" dirty="0" smtClean="0"/>
              <a:t>      </a:t>
            </a:r>
            <a:r>
              <a:rPr lang="en-US" sz="3600" b="1" dirty="0" smtClean="0"/>
              <a:t>:</a:t>
            </a:r>
            <a:r>
              <a:rPr lang="en-US" sz="2800" b="1" dirty="0" smtClean="0"/>
              <a:t>Ne </a:t>
            </a:r>
            <a:r>
              <a:rPr lang="en-US" sz="3600" b="1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800" b="1" baseline="30000" dirty="0" smtClean="0"/>
              <a:t>                                                 </a:t>
            </a:r>
            <a:r>
              <a:rPr lang="en-US" sz="2800" b="1" baseline="30000" dirty="0" smtClean="0">
                <a:sym typeface="Symbol" pitchFamily="18" charset="2"/>
              </a:rPr>
              <a:t></a:t>
            </a:r>
            <a:r>
              <a:rPr lang="en-US" sz="2800" b="1" baseline="30000" dirty="0" smtClean="0"/>
              <a:t>              </a:t>
            </a:r>
            <a:r>
              <a:rPr lang="en-US" sz="2800" b="1" baseline="30000" dirty="0" smtClean="0">
                <a:sym typeface="Symbol" pitchFamily="18" charset="2"/>
              </a:rPr>
              <a:t> </a:t>
            </a:r>
            <a:r>
              <a:rPr lang="en-US" sz="2800" b="1" baseline="30000" dirty="0" smtClean="0"/>
              <a:t>              </a:t>
            </a:r>
            <a:r>
              <a:rPr lang="en-US" sz="2800" b="1" baseline="30000" dirty="0" smtClean="0">
                <a:sym typeface="Symbol" pitchFamily="18" charset="2"/>
              </a:rPr>
              <a:t> </a:t>
            </a:r>
            <a:r>
              <a:rPr lang="en-US" sz="2800" b="1" baseline="30000" dirty="0" smtClean="0"/>
              <a:t>            </a:t>
            </a:r>
            <a:r>
              <a:rPr lang="en-US" sz="2800" b="1" baseline="30000" dirty="0" smtClean="0">
                <a:sym typeface="Symbol" pitchFamily="18" charset="2"/>
              </a:rPr>
              <a:t>            </a:t>
            </a:r>
            <a:r>
              <a:rPr lang="en-US" sz="2800" b="1" baseline="30000" dirty="0" smtClean="0"/>
              <a:t> </a:t>
            </a:r>
            <a:r>
              <a:rPr lang="en-US" sz="2800" b="1" baseline="30000" dirty="0" smtClean="0">
                <a:sym typeface="Symbol" pitchFamily="18" charset="2"/>
              </a:rPr>
              <a:t> 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    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 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 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 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 </a:t>
            </a:r>
            <a:r>
              <a:rPr lang="en-US" sz="2800" b="1" baseline="-25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 </a:t>
            </a:r>
            <a:endParaRPr lang="en-US" sz="2800" b="1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Na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Mg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Al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Si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</a:t>
            </a:r>
            <a:r>
              <a:rPr lang="en-US" sz="4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800" b="1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Cl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 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4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800" b="1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Ar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: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                    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    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 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 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en-US" sz="2800" b="1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sym typeface="Symbol" pitchFamily="18" charset="2"/>
              </a:rPr>
              <a:t> </a:t>
            </a:r>
            <a:endParaRPr lang="en-US" sz="2800" b="1" baseline="300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1037</Words>
  <Application>Microsoft Office PowerPoint</Application>
  <PresentationFormat>On-screen Show (4:3)</PresentationFormat>
  <Paragraphs>360</Paragraphs>
  <Slides>69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Axis</vt:lpstr>
      <vt:lpstr>Default Design</vt:lpstr>
      <vt:lpstr>Bitmap Image</vt:lpstr>
      <vt:lpstr>2-1  The Nature of Matter</vt:lpstr>
      <vt:lpstr>PowerPoint Presentation</vt:lpstr>
      <vt:lpstr>Atomic Structure</vt:lpstr>
      <vt:lpstr>Atomic Structure</vt:lpstr>
      <vt:lpstr>Subatomic Particles</vt:lpstr>
      <vt:lpstr>Electron Shells</vt:lpstr>
      <vt:lpstr>PowerPoint Presentation</vt:lpstr>
      <vt:lpstr>Why are electrons important?</vt:lpstr>
      <vt:lpstr> Lewis Dot Structures</vt:lpstr>
      <vt:lpstr>PowerPoint Presentation</vt:lpstr>
      <vt:lpstr>Periodic Table</vt:lpstr>
      <vt:lpstr>What’s in a square?</vt:lpstr>
      <vt:lpstr>Atomic Number</vt:lpstr>
      <vt:lpstr>Atomic Mass</vt:lpstr>
      <vt:lpstr> Isotopes</vt:lpstr>
      <vt:lpstr> 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2-1  The Nature of Matter</dc:title>
  <dc:creator>Windows User</dc:creator>
  <cp:lastModifiedBy>Windows User</cp:lastModifiedBy>
  <cp:revision>6</cp:revision>
  <cp:lastPrinted>2011-09-19T17:42:18Z</cp:lastPrinted>
  <dcterms:created xsi:type="dcterms:W3CDTF">2011-09-12T18:07:08Z</dcterms:created>
  <dcterms:modified xsi:type="dcterms:W3CDTF">2011-09-19T17:48:10Z</dcterms:modified>
</cp:coreProperties>
</file>